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6" r:id="rId9"/>
    <p:sldId id="262" r:id="rId10"/>
    <p:sldId id="263" r:id="rId11"/>
    <p:sldId id="264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9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dirty="0"/>
              <a:t>  CATAGORICAL</a:t>
            </a:r>
            <a:r>
              <a:rPr lang="en-IN" baseline="0" dirty="0"/>
              <a:t> </a:t>
            </a:r>
            <a:r>
              <a:rPr lang="en-IN" dirty="0"/>
              <a:t>DETAILES OF PRODUCTS</a:t>
            </a:r>
          </a:p>
          <a:p>
            <a:pPr>
              <a:defRPr/>
            </a:pP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207188824954573"/>
              <c:y val="-1.157407407407407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22177621858176952"/>
              <c:y val="-8.2866285463140676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4483408722499988"/>
              <c:y val="0.20592765778983005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6.6219607164489061E-2"/>
              <c:y val="-3.0864197530864196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6.7536630036630033E-2"/>
              <c:y val="1.5432098765432098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4340659340659253E-2"/>
              <c:y val="-3.8580246913580245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4340659340659253E-2"/>
              <c:y val="-3.8580246913580245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6.7536630036630033E-2"/>
              <c:y val="1.5432098765432098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6.6219607164489061E-2"/>
              <c:y val="-3.0864197530864196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4483408722499988"/>
              <c:y val="0.20592765778983005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22177621858176952"/>
              <c:y val="-8.2866285463140676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207188824954573"/>
              <c:y val="-1.157407407407407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4340659340659253E-2"/>
              <c:y val="-3.8580246913580245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6.7536630036630033E-2"/>
              <c:y val="1.5432098765432098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6.6219607164489061E-2"/>
              <c:y val="-3.0864197530864196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4483408722499988"/>
              <c:y val="0.20592765778983005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22177621858176952"/>
              <c:y val="-8.2866285463140676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207188824954573"/>
              <c:y val="-1.157407407407407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plotArea>
      <c:layout/>
      <c:pieChart>
        <c:varyColors val="1"/>
        <c:ser>
          <c:idx val="0"/>
          <c:order val="0"/>
          <c:tx>
            <c:v>Total</c:v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7000"/>
                      <a:satMod val="100000"/>
                      <a:lumMod val="102000"/>
                    </a:schemeClr>
                  </a:gs>
                  <a:gs pos="50000">
                    <a:schemeClr val="accent1">
                      <a:shade val="100000"/>
                      <a:satMod val="100000"/>
                      <a:lumMod val="100000"/>
                    </a:schemeClr>
                  </a:gs>
                  <a:gs pos="100000">
                    <a:schemeClr val="accent1">
                      <a:shade val="80000"/>
                      <a:satMod val="100000"/>
                      <a:lumMod val="99000"/>
                    </a:schemeClr>
                  </a:gs>
                </a:gsLst>
                <a:lin ang="27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E8C-4BC6-997F-30EF5E6202F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7000"/>
                      <a:satMod val="100000"/>
                      <a:lumMod val="102000"/>
                    </a:schemeClr>
                  </a:gs>
                  <a:gs pos="50000">
                    <a:schemeClr val="accent2">
                      <a:shade val="100000"/>
                      <a:satMod val="100000"/>
                      <a:lumMod val="100000"/>
                    </a:schemeClr>
                  </a:gs>
                  <a:gs pos="100000">
                    <a:schemeClr val="accent2">
                      <a:shade val="80000"/>
                      <a:satMod val="100000"/>
                      <a:lumMod val="99000"/>
                    </a:schemeClr>
                  </a:gs>
                </a:gsLst>
                <a:lin ang="27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E8C-4BC6-997F-30EF5E6202F6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7000"/>
                      <a:satMod val="100000"/>
                      <a:lumMod val="102000"/>
                    </a:schemeClr>
                  </a:gs>
                  <a:gs pos="50000">
                    <a:schemeClr val="accent3">
                      <a:shade val="100000"/>
                      <a:satMod val="100000"/>
                      <a:lumMod val="100000"/>
                    </a:schemeClr>
                  </a:gs>
                  <a:gs pos="100000">
                    <a:schemeClr val="accent3">
                      <a:shade val="80000"/>
                      <a:satMod val="100000"/>
                      <a:lumMod val="99000"/>
                    </a:schemeClr>
                  </a:gs>
                </a:gsLst>
                <a:lin ang="27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7E8C-4BC6-997F-30EF5E6202F6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7000"/>
                      <a:satMod val="100000"/>
                      <a:lumMod val="102000"/>
                    </a:schemeClr>
                  </a:gs>
                  <a:gs pos="50000">
                    <a:schemeClr val="accent4">
                      <a:shade val="100000"/>
                      <a:satMod val="100000"/>
                      <a:lumMod val="100000"/>
                    </a:schemeClr>
                  </a:gs>
                  <a:gs pos="100000">
                    <a:schemeClr val="accent4">
                      <a:shade val="80000"/>
                      <a:satMod val="100000"/>
                      <a:lumMod val="99000"/>
                    </a:schemeClr>
                  </a:gs>
                </a:gsLst>
                <a:lin ang="27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7E8C-4BC6-997F-30EF5E6202F6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97000"/>
                      <a:satMod val="100000"/>
                      <a:lumMod val="102000"/>
                    </a:schemeClr>
                  </a:gs>
                  <a:gs pos="50000">
                    <a:schemeClr val="accent5">
                      <a:shade val="100000"/>
                      <a:satMod val="100000"/>
                      <a:lumMod val="100000"/>
                    </a:schemeClr>
                  </a:gs>
                  <a:gs pos="100000">
                    <a:schemeClr val="accent5">
                      <a:shade val="80000"/>
                      <a:satMod val="100000"/>
                      <a:lumMod val="99000"/>
                    </a:schemeClr>
                  </a:gs>
                </a:gsLst>
                <a:lin ang="27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7E8C-4BC6-997F-30EF5E6202F6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tint val="97000"/>
                      <a:satMod val="100000"/>
                      <a:lumMod val="102000"/>
                    </a:schemeClr>
                  </a:gs>
                  <a:gs pos="50000">
                    <a:schemeClr val="accent6">
                      <a:shade val="100000"/>
                      <a:satMod val="100000"/>
                      <a:lumMod val="100000"/>
                    </a:schemeClr>
                  </a:gs>
                  <a:gs pos="100000">
                    <a:schemeClr val="accent6">
                      <a:shade val="80000"/>
                      <a:satMod val="100000"/>
                      <a:lumMod val="99000"/>
                    </a:schemeClr>
                  </a:gs>
                </a:gsLst>
                <a:lin ang="27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7E8C-4BC6-997F-30EF5E6202F6}"/>
              </c:ext>
            </c:extLst>
          </c:dPt>
          <c:dLbls>
            <c:dLbl>
              <c:idx val="0"/>
              <c:layout>
                <c:manualLayout>
                  <c:x val="3.4340659340659253E-2"/>
                  <c:y val="-3.8580246913580245E-3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E8C-4BC6-997F-30EF5E6202F6}"/>
                </c:ext>
              </c:extLst>
            </c:dLbl>
            <c:dLbl>
              <c:idx val="1"/>
              <c:layout>
                <c:manualLayout>
                  <c:x val="6.7536630036630033E-2"/>
                  <c:y val="1.5432098765432098E-2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E8C-4BC6-997F-30EF5E6202F6}"/>
                </c:ext>
              </c:extLst>
            </c:dLbl>
            <c:dLbl>
              <c:idx val="2"/>
              <c:layout>
                <c:manualLayout>
                  <c:x val="-6.6219607164489061E-2"/>
                  <c:y val="-3.0864197530864196E-2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E8C-4BC6-997F-30EF5E6202F6}"/>
                </c:ext>
              </c:extLst>
            </c:dLbl>
            <c:dLbl>
              <c:idx val="3"/>
              <c:layout>
                <c:manualLayout>
                  <c:x val="-0.14483408722499988"/>
                  <c:y val="0.20592765778983005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E8C-4BC6-997F-30EF5E6202F6}"/>
                </c:ext>
              </c:extLst>
            </c:dLbl>
            <c:dLbl>
              <c:idx val="4"/>
              <c:layout>
                <c:manualLayout>
                  <c:x val="-0.22177621858176952"/>
                  <c:y val="-8.2866285463140676E-3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E8C-4BC6-997F-30EF5E6202F6}"/>
                </c:ext>
              </c:extLst>
            </c:dLbl>
            <c:dLbl>
              <c:idx val="5"/>
              <c:layout>
                <c:manualLayout>
                  <c:x val="0.207188824954573"/>
                  <c:y val="-1.1574074074074073E-2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7E8C-4BC6-997F-30EF5E6202F6}"/>
                </c:ext>
              </c:extLst>
            </c:dLbl>
            <c:spPr>
              <a:solidFill>
                <a:prstClr val="white"/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Lit>
              <c:ptCount val="6"/>
              <c:pt idx="0">
                <c:v>Beverage</c:v>
              </c:pt>
              <c:pt idx="1">
                <c:v>Drug</c:v>
              </c:pt>
              <c:pt idx="2">
                <c:v>Food</c:v>
              </c:pt>
              <c:pt idx="3">
                <c:v>Gambling</c:v>
              </c:pt>
              <c:pt idx="4">
                <c:v>Hygeine</c:v>
              </c:pt>
              <c:pt idx="5">
                <c:v>Leisure</c:v>
              </c:pt>
            </c:strLit>
          </c:cat>
          <c:val>
            <c:numLit>
              <c:formatCode>General</c:formatCode>
              <c:ptCount val="6"/>
              <c:pt idx="0">
                <c:v>33</c:v>
              </c:pt>
              <c:pt idx="1">
                <c:v>5</c:v>
              </c:pt>
              <c:pt idx="2">
                <c:v>54</c:v>
              </c:pt>
              <c:pt idx="3">
                <c:v>5</c:v>
              </c:pt>
              <c:pt idx="4">
                <c:v>1</c:v>
              </c:pt>
              <c:pt idx="5">
                <c:v>2</c:v>
              </c:pt>
            </c:numLit>
          </c:val>
          <c:extLst>
            <c:ext xmlns:c16="http://schemas.microsoft.com/office/drawing/2014/chart" uri="{C3380CC4-5D6E-409C-BE32-E72D297353CC}">
              <c16:uniqueId val="{0000000C-7E8C-4BC6-997F-30EF5E6202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[Dashboard Data File (raw).xlsx]Sheet6!PivotTable9</c:name>
    <c:fmtId val="55"/>
  </c:pivotSource>
  <c:chart>
    <c:autoTitleDeleted val="0"/>
    <c:pivotFmts>
      <c:pivotFmt>
        <c:idx val="0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Sheet6!$R$4</c:f>
              <c:strCache>
                <c:ptCount val="1"/>
                <c:pt idx="0">
                  <c:v>Sum of January 2011 Sales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Sheet6!$R$5</c:f>
              <c:numCache>
                <c:formatCode>General</c:formatCode>
                <c:ptCount val="1"/>
                <c:pt idx="0">
                  <c:v>130073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F0-4C8A-947A-3401B479475F}"/>
            </c:ext>
          </c:extLst>
        </c:ser>
        <c:ser>
          <c:idx val="1"/>
          <c:order val="1"/>
          <c:tx>
            <c:strRef>
              <c:f>Sheet6!$S$4</c:f>
              <c:strCache>
                <c:ptCount val="1"/>
                <c:pt idx="0">
                  <c:v>Sum of February 2011 Sales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Sheet6!$S$5</c:f>
              <c:numCache>
                <c:formatCode>General</c:formatCode>
                <c:ptCount val="1"/>
                <c:pt idx="0">
                  <c:v>146779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F0-4C8A-947A-3401B479475F}"/>
            </c:ext>
          </c:extLst>
        </c:ser>
        <c:ser>
          <c:idx val="2"/>
          <c:order val="2"/>
          <c:tx>
            <c:strRef>
              <c:f>Sheet6!$T$4</c:f>
              <c:strCache>
                <c:ptCount val="1"/>
                <c:pt idx="0">
                  <c:v>Sum of March 2011 Sales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Sheet6!$T$5</c:f>
              <c:numCache>
                <c:formatCode>General</c:formatCode>
                <c:ptCount val="1"/>
                <c:pt idx="0">
                  <c:v>140244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2F0-4C8A-947A-3401B479475F}"/>
            </c:ext>
          </c:extLst>
        </c:ser>
        <c:ser>
          <c:idx val="3"/>
          <c:order val="3"/>
          <c:tx>
            <c:strRef>
              <c:f>Sheet6!$U$4</c:f>
              <c:strCache>
                <c:ptCount val="1"/>
                <c:pt idx="0">
                  <c:v>Sum of April 2011 Sales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Sheet6!$U$5</c:f>
              <c:numCache>
                <c:formatCode>General</c:formatCode>
                <c:ptCount val="1"/>
                <c:pt idx="0">
                  <c:v>141825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2F0-4C8A-947A-3401B479475F}"/>
            </c:ext>
          </c:extLst>
        </c:ser>
        <c:ser>
          <c:idx val="4"/>
          <c:order val="4"/>
          <c:tx>
            <c:strRef>
              <c:f>Sheet6!$V$4</c:f>
              <c:strCache>
                <c:ptCount val="1"/>
                <c:pt idx="0">
                  <c:v>Sum of May 2011 Sales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Sheet6!$V$5</c:f>
              <c:numCache>
                <c:formatCode>General</c:formatCode>
                <c:ptCount val="1"/>
                <c:pt idx="0">
                  <c:v>103203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2F0-4C8A-947A-3401B479475F}"/>
            </c:ext>
          </c:extLst>
        </c:ser>
        <c:ser>
          <c:idx val="5"/>
          <c:order val="5"/>
          <c:tx>
            <c:strRef>
              <c:f>Sheet6!$W$4</c:f>
              <c:strCache>
                <c:ptCount val="1"/>
                <c:pt idx="0">
                  <c:v>Sum of June 2011 Sales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Sheet6!$W$5</c:f>
              <c:numCache>
                <c:formatCode>General</c:formatCode>
                <c:ptCount val="1"/>
                <c:pt idx="0">
                  <c:v>96939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2F0-4C8A-947A-3401B479475F}"/>
            </c:ext>
          </c:extLst>
        </c:ser>
        <c:ser>
          <c:idx val="6"/>
          <c:order val="6"/>
          <c:tx>
            <c:strRef>
              <c:f>Sheet6!$X$4</c:f>
              <c:strCache>
                <c:ptCount val="1"/>
                <c:pt idx="0">
                  <c:v>Sum of July 2011 Sales</c:v>
                </c:pt>
              </c:strCache>
            </c:strRef>
          </c:tx>
          <c:spPr>
            <a:solidFill>
              <a:schemeClr val="accent1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Sheet6!$X$5</c:f>
              <c:numCache>
                <c:formatCode>General</c:formatCode>
                <c:ptCount val="1"/>
                <c:pt idx="0">
                  <c:v>73509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2F0-4C8A-947A-3401B479475F}"/>
            </c:ext>
          </c:extLst>
        </c:ser>
        <c:ser>
          <c:idx val="7"/>
          <c:order val="7"/>
          <c:tx>
            <c:strRef>
              <c:f>Sheet6!$Y$4</c:f>
              <c:strCache>
                <c:ptCount val="1"/>
                <c:pt idx="0">
                  <c:v>Sum of August 2011 Sales</c:v>
                </c:pt>
              </c:strCache>
            </c:strRef>
          </c:tx>
          <c:spPr>
            <a:solidFill>
              <a:schemeClr val="accent2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Sheet6!$Y$5</c:f>
              <c:numCache>
                <c:formatCode>General</c:formatCode>
                <c:ptCount val="1"/>
                <c:pt idx="0">
                  <c:v>128186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B2F0-4C8A-947A-3401B479475F}"/>
            </c:ext>
          </c:extLst>
        </c:ser>
        <c:ser>
          <c:idx val="8"/>
          <c:order val="8"/>
          <c:tx>
            <c:strRef>
              <c:f>Sheet6!$Z$4</c:f>
              <c:strCache>
                <c:ptCount val="1"/>
                <c:pt idx="0">
                  <c:v>Sum of September 2011 Sales</c:v>
                </c:pt>
              </c:strCache>
            </c:strRef>
          </c:tx>
          <c:spPr>
            <a:solidFill>
              <a:schemeClr val="accent3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Sheet6!$Z$5</c:f>
              <c:numCache>
                <c:formatCode>General</c:formatCode>
                <c:ptCount val="1"/>
                <c:pt idx="0">
                  <c:v>148978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2F0-4C8A-947A-3401B479475F}"/>
            </c:ext>
          </c:extLst>
        </c:ser>
        <c:ser>
          <c:idx val="9"/>
          <c:order val="9"/>
          <c:tx>
            <c:strRef>
              <c:f>Sheet6!$AA$4</c:f>
              <c:strCache>
                <c:ptCount val="1"/>
                <c:pt idx="0">
                  <c:v>Sum of October 2011 Sales</c:v>
                </c:pt>
              </c:strCache>
            </c:strRef>
          </c:tx>
          <c:spPr>
            <a:solidFill>
              <a:schemeClr val="accent4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Sheet6!$AA$5</c:f>
              <c:numCache>
                <c:formatCode>General</c:formatCode>
                <c:ptCount val="1"/>
                <c:pt idx="0">
                  <c:v>157154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2F0-4C8A-947A-3401B479475F}"/>
            </c:ext>
          </c:extLst>
        </c:ser>
        <c:ser>
          <c:idx val="10"/>
          <c:order val="10"/>
          <c:tx>
            <c:strRef>
              <c:f>Sheet6!$AB$4</c:f>
              <c:strCache>
                <c:ptCount val="1"/>
                <c:pt idx="0">
                  <c:v>Sum of November 2011 Sales</c:v>
                </c:pt>
              </c:strCache>
            </c:strRef>
          </c:tx>
          <c:spPr>
            <a:solidFill>
              <a:schemeClr val="accent5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Sheet6!$AB$5</c:f>
              <c:numCache>
                <c:formatCode>General</c:formatCode>
                <c:ptCount val="1"/>
                <c:pt idx="0">
                  <c:v>143395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2F0-4C8A-947A-3401B479475F}"/>
            </c:ext>
          </c:extLst>
        </c:ser>
        <c:ser>
          <c:idx val="11"/>
          <c:order val="11"/>
          <c:tx>
            <c:strRef>
              <c:f>Sheet6!$AC$4</c:f>
              <c:strCache>
                <c:ptCount val="1"/>
                <c:pt idx="0">
                  <c:v>Sum of December 2011 Sales</c:v>
                </c:pt>
              </c:strCache>
            </c:strRef>
          </c:tx>
          <c:spPr>
            <a:solidFill>
              <a:schemeClr val="accent6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Sheet6!$R$5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Sheet6!$AC$5</c:f>
              <c:numCache>
                <c:formatCode>General</c:formatCode>
                <c:ptCount val="1"/>
                <c:pt idx="0">
                  <c:v>136206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B2F0-4C8A-947A-3401B479475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130075200"/>
        <c:axId val="1130073120"/>
      </c:barChart>
      <c:catAx>
        <c:axId val="11300752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0073120"/>
        <c:crosses val="autoZero"/>
        <c:auto val="1"/>
        <c:lblAlgn val="ctr"/>
        <c:lblOffset val="100"/>
        <c:noMultiLvlLbl val="0"/>
      </c:catAx>
      <c:valAx>
        <c:axId val="113007312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0075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v>Sum of January 2012 Sales</c:v>
          </c:tx>
          <c:spPr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131379</c:v>
              </c:pt>
            </c:numLit>
          </c:val>
          <c:extLst>
            <c:ext xmlns:c16="http://schemas.microsoft.com/office/drawing/2014/chart" uri="{C3380CC4-5D6E-409C-BE32-E72D297353CC}">
              <c16:uniqueId val="{00000000-FD79-48B6-BDDF-899A5C5CD367}"/>
            </c:ext>
          </c:extLst>
        </c:ser>
        <c:ser>
          <c:idx val="1"/>
          <c:order val="1"/>
          <c:tx>
            <c:v>Sum of February 2012 Sales</c:v>
          </c:tx>
          <c:spPr>
            <a:gradFill rotWithShape="1">
              <a:gsLst>
                <a:gs pos="0">
                  <a:schemeClr val="accent2">
                    <a:tint val="97000"/>
                    <a:satMod val="100000"/>
                    <a:lumMod val="102000"/>
                  </a:schemeClr>
                </a:gs>
                <a:gs pos="50000">
                  <a:schemeClr val="accent2">
                    <a:shade val="100000"/>
                    <a:satMod val="100000"/>
                    <a:lumMod val="100000"/>
                  </a:schemeClr>
                </a:gs>
                <a:gs pos="100000">
                  <a:schemeClr val="accent2"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148249</c:v>
              </c:pt>
            </c:numLit>
          </c:val>
          <c:extLst>
            <c:ext xmlns:c16="http://schemas.microsoft.com/office/drawing/2014/chart" uri="{C3380CC4-5D6E-409C-BE32-E72D297353CC}">
              <c16:uniqueId val="{00000001-FD79-48B6-BDDF-899A5C5CD367}"/>
            </c:ext>
          </c:extLst>
        </c:ser>
        <c:ser>
          <c:idx val="2"/>
          <c:order val="2"/>
          <c:tx>
            <c:v>Sum of March 2012 Sales</c:v>
          </c:tx>
          <c:spPr>
            <a:gradFill rotWithShape="1">
              <a:gsLst>
                <a:gs pos="0">
                  <a:schemeClr val="accent3">
                    <a:tint val="97000"/>
                    <a:satMod val="100000"/>
                    <a:lumMod val="102000"/>
                  </a:schemeClr>
                </a:gs>
                <a:gs pos="50000">
                  <a:schemeClr val="accent3">
                    <a:shade val="100000"/>
                    <a:satMod val="100000"/>
                    <a:lumMod val="100000"/>
                  </a:schemeClr>
                </a:gs>
                <a:gs pos="100000">
                  <a:schemeClr val="accent3"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141647</c:v>
              </c:pt>
            </c:numLit>
          </c:val>
          <c:extLst>
            <c:ext xmlns:c16="http://schemas.microsoft.com/office/drawing/2014/chart" uri="{C3380CC4-5D6E-409C-BE32-E72D297353CC}">
              <c16:uniqueId val="{00000002-FD79-48B6-BDDF-899A5C5CD367}"/>
            </c:ext>
          </c:extLst>
        </c:ser>
        <c:ser>
          <c:idx val="3"/>
          <c:order val="3"/>
          <c:tx>
            <c:v>Sum of April 2012 Sales</c:v>
          </c:tx>
          <c:spPr>
            <a:gradFill rotWithShape="1">
              <a:gsLst>
                <a:gs pos="0">
                  <a:schemeClr val="accent4">
                    <a:tint val="97000"/>
                    <a:satMod val="100000"/>
                    <a:lumMod val="102000"/>
                  </a:schemeClr>
                </a:gs>
                <a:gs pos="50000">
                  <a:schemeClr val="accent4">
                    <a:shade val="100000"/>
                    <a:satMod val="100000"/>
                    <a:lumMod val="100000"/>
                  </a:schemeClr>
                </a:gs>
                <a:gs pos="100000">
                  <a:schemeClr val="accent4"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143244</c:v>
              </c:pt>
            </c:numLit>
          </c:val>
          <c:extLst>
            <c:ext xmlns:c16="http://schemas.microsoft.com/office/drawing/2014/chart" uri="{C3380CC4-5D6E-409C-BE32-E72D297353CC}">
              <c16:uniqueId val="{00000003-FD79-48B6-BDDF-899A5C5CD367}"/>
            </c:ext>
          </c:extLst>
        </c:ser>
        <c:ser>
          <c:idx val="4"/>
          <c:order val="4"/>
          <c:tx>
            <c:v>Sum of May 2012 Sales</c:v>
          </c:tx>
          <c:spPr>
            <a:gradFill rotWithShape="1">
              <a:gsLst>
                <a:gs pos="0">
                  <a:schemeClr val="accent5">
                    <a:tint val="97000"/>
                    <a:satMod val="100000"/>
                    <a:lumMod val="102000"/>
                  </a:schemeClr>
                </a:gs>
                <a:gs pos="50000">
                  <a:schemeClr val="accent5">
                    <a:shade val="100000"/>
                    <a:satMod val="100000"/>
                    <a:lumMod val="100000"/>
                  </a:schemeClr>
                </a:gs>
                <a:gs pos="100000">
                  <a:schemeClr val="accent5"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104233</c:v>
              </c:pt>
            </c:numLit>
          </c:val>
          <c:extLst>
            <c:ext xmlns:c16="http://schemas.microsoft.com/office/drawing/2014/chart" uri="{C3380CC4-5D6E-409C-BE32-E72D297353CC}">
              <c16:uniqueId val="{00000004-FD79-48B6-BDDF-899A5C5CD367}"/>
            </c:ext>
          </c:extLst>
        </c:ser>
        <c:ser>
          <c:idx val="5"/>
          <c:order val="5"/>
          <c:tx>
            <c:v>Sum of June 2012 Sales</c:v>
          </c:tx>
          <c:spPr>
            <a:gradFill rotWithShape="1">
              <a:gsLst>
                <a:gs pos="0">
                  <a:schemeClr val="accent6">
                    <a:tint val="97000"/>
                    <a:satMod val="100000"/>
                    <a:lumMod val="102000"/>
                  </a:schemeClr>
                </a:gs>
                <a:gs pos="50000">
                  <a:schemeClr val="accent6">
                    <a:shade val="100000"/>
                    <a:satMod val="100000"/>
                    <a:lumMod val="100000"/>
                  </a:schemeClr>
                </a:gs>
                <a:gs pos="100000">
                  <a:schemeClr val="accent6"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97907</c:v>
              </c:pt>
            </c:numLit>
          </c:val>
          <c:extLst>
            <c:ext xmlns:c16="http://schemas.microsoft.com/office/drawing/2014/chart" uri="{C3380CC4-5D6E-409C-BE32-E72D297353CC}">
              <c16:uniqueId val="{00000005-FD79-48B6-BDDF-899A5C5CD367}"/>
            </c:ext>
          </c:extLst>
        </c:ser>
        <c:ser>
          <c:idx val="6"/>
          <c:order val="6"/>
          <c:tx>
            <c:v>Sum of July 2012 Sales</c:v>
          </c:tx>
          <c:spPr>
            <a:gradFill rotWithShape="1">
              <a:gsLst>
                <a:gs pos="0">
                  <a:schemeClr val="accent1">
                    <a:lumMod val="60000"/>
                    <a:tint val="97000"/>
                    <a:satMod val="100000"/>
                    <a:lumMod val="102000"/>
                  </a:schemeClr>
                </a:gs>
                <a:gs pos="50000">
                  <a:schemeClr val="accent1">
                    <a:lumMod val="60000"/>
                    <a:shade val="100000"/>
                    <a:satMod val="100000"/>
                    <a:lumMod val="100000"/>
                  </a:schemeClr>
                </a:gs>
                <a:gs pos="100000">
                  <a:schemeClr val="accent1">
                    <a:lumMod val="60000"/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74240</c:v>
              </c:pt>
            </c:numLit>
          </c:val>
          <c:extLst>
            <c:ext xmlns:c16="http://schemas.microsoft.com/office/drawing/2014/chart" uri="{C3380CC4-5D6E-409C-BE32-E72D297353CC}">
              <c16:uniqueId val="{00000006-FD79-48B6-BDDF-899A5C5CD367}"/>
            </c:ext>
          </c:extLst>
        </c:ser>
        <c:ser>
          <c:idx val="7"/>
          <c:order val="7"/>
          <c:tx>
            <c:v>Sum of August 2012 Sales</c:v>
          </c:tx>
          <c:spPr>
            <a:gradFill rotWithShape="1">
              <a:gsLst>
                <a:gs pos="0">
                  <a:schemeClr val="accent2">
                    <a:lumMod val="60000"/>
                    <a:tint val="97000"/>
                    <a:satMod val="100000"/>
                    <a:lumMod val="102000"/>
                  </a:schemeClr>
                </a:gs>
                <a:gs pos="50000">
                  <a:schemeClr val="accent2">
                    <a:lumMod val="60000"/>
                    <a:shade val="100000"/>
                    <a:satMod val="100000"/>
                    <a:lumMod val="100000"/>
                  </a:schemeClr>
                </a:gs>
                <a:gs pos="100000">
                  <a:schemeClr val="accent2">
                    <a:lumMod val="60000"/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129463</c:v>
              </c:pt>
            </c:numLit>
          </c:val>
          <c:extLst>
            <c:ext xmlns:c16="http://schemas.microsoft.com/office/drawing/2014/chart" uri="{C3380CC4-5D6E-409C-BE32-E72D297353CC}">
              <c16:uniqueId val="{00000007-FD79-48B6-BDDF-899A5C5CD367}"/>
            </c:ext>
          </c:extLst>
        </c:ser>
        <c:ser>
          <c:idx val="8"/>
          <c:order val="8"/>
          <c:tx>
            <c:v>Sum of September 2012 Sales</c:v>
          </c:tx>
          <c:spPr>
            <a:gradFill rotWithShape="1">
              <a:gsLst>
                <a:gs pos="0">
                  <a:schemeClr val="accent3">
                    <a:lumMod val="60000"/>
                    <a:tint val="97000"/>
                    <a:satMod val="100000"/>
                    <a:lumMod val="102000"/>
                  </a:schemeClr>
                </a:gs>
                <a:gs pos="50000">
                  <a:schemeClr val="accent3">
                    <a:lumMod val="60000"/>
                    <a:shade val="100000"/>
                    <a:satMod val="100000"/>
                    <a:lumMod val="100000"/>
                  </a:schemeClr>
                </a:gs>
                <a:gs pos="100000">
                  <a:schemeClr val="accent3">
                    <a:lumMod val="60000"/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150470</c:v>
              </c:pt>
            </c:numLit>
          </c:val>
          <c:extLst>
            <c:ext xmlns:c16="http://schemas.microsoft.com/office/drawing/2014/chart" uri="{C3380CC4-5D6E-409C-BE32-E72D297353CC}">
              <c16:uniqueId val="{00000008-FD79-48B6-BDDF-899A5C5CD367}"/>
            </c:ext>
          </c:extLst>
        </c:ser>
        <c:ser>
          <c:idx val="9"/>
          <c:order val="9"/>
          <c:tx>
            <c:v>Sum of October 2012 Sales</c:v>
          </c:tx>
          <c:spPr>
            <a:gradFill rotWithShape="1">
              <a:gsLst>
                <a:gs pos="0">
                  <a:schemeClr val="accent4">
                    <a:lumMod val="60000"/>
                    <a:tint val="97000"/>
                    <a:satMod val="100000"/>
                    <a:lumMod val="102000"/>
                  </a:schemeClr>
                </a:gs>
                <a:gs pos="50000">
                  <a:schemeClr val="accent4">
                    <a:lumMod val="60000"/>
                    <a:shade val="100000"/>
                    <a:satMod val="100000"/>
                    <a:lumMod val="100000"/>
                  </a:schemeClr>
                </a:gs>
                <a:gs pos="100000">
                  <a:schemeClr val="accent4">
                    <a:lumMod val="60000"/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158725</c:v>
              </c:pt>
            </c:numLit>
          </c:val>
          <c:extLst>
            <c:ext xmlns:c16="http://schemas.microsoft.com/office/drawing/2014/chart" uri="{C3380CC4-5D6E-409C-BE32-E72D297353CC}">
              <c16:uniqueId val="{00000009-FD79-48B6-BDDF-899A5C5CD367}"/>
            </c:ext>
          </c:extLst>
        </c:ser>
        <c:ser>
          <c:idx val="10"/>
          <c:order val="10"/>
          <c:tx>
            <c:v>Sum of November 2012 Sales</c:v>
          </c:tx>
          <c:spPr>
            <a:gradFill rotWithShape="1">
              <a:gsLst>
                <a:gs pos="0">
                  <a:schemeClr val="accent5">
                    <a:lumMod val="60000"/>
                    <a:tint val="97000"/>
                    <a:satMod val="100000"/>
                    <a:lumMod val="102000"/>
                  </a:schemeClr>
                </a:gs>
                <a:gs pos="50000">
                  <a:schemeClr val="accent5">
                    <a:lumMod val="60000"/>
                    <a:shade val="100000"/>
                    <a:satMod val="100000"/>
                    <a:lumMod val="100000"/>
                  </a:schemeClr>
                </a:gs>
                <a:gs pos="100000">
                  <a:schemeClr val="accent5">
                    <a:lumMod val="60000"/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144835</c:v>
              </c:pt>
            </c:numLit>
          </c:val>
          <c:extLst>
            <c:ext xmlns:c16="http://schemas.microsoft.com/office/drawing/2014/chart" uri="{C3380CC4-5D6E-409C-BE32-E72D297353CC}">
              <c16:uniqueId val="{0000000A-FD79-48B6-BDDF-899A5C5CD367}"/>
            </c:ext>
          </c:extLst>
        </c:ser>
        <c:ser>
          <c:idx val="11"/>
          <c:order val="11"/>
          <c:tx>
            <c:v>Sum of December 2012 Sales</c:v>
          </c:tx>
          <c:spPr>
            <a:gradFill rotWithShape="1">
              <a:gsLst>
                <a:gs pos="0">
                  <a:schemeClr val="accent6">
                    <a:lumMod val="60000"/>
                    <a:tint val="97000"/>
                    <a:satMod val="100000"/>
                    <a:lumMod val="102000"/>
                  </a:schemeClr>
                </a:gs>
                <a:gs pos="50000">
                  <a:schemeClr val="accent6">
                    <a:lumMod val="60000"/>
                    <a:shade val="100000"/>
                    <a:satMod val="100000"/>
                    <a:lumMod val="100000"/>
                  </a:schemeClr>
                </a:gs>
                <a:gs pos="100000">
                  <a:schemeClr val="accent6">
                    <a:lumMod val="60000"/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"/>
              <c:pt idx="0">
                <c:v>Total</c:v>
              </c:pt>
            </c:strLit>
          </c:cat>
          <c:val>
            <c:numLit>
              <c:formatCode>General</c:formatCode>
              <c:ptCount val="1"/>
              <c:pt idx="0">
                <c:v>137569</c:v>
              </c:pt>
            </c:numLit>
          </c:val>
          <c:extLst>
            <c:ext xmlns:c16="http://schemas.microsoft.com/office/drawing/2014/chart" uri="{C3380CC4-5D6E-409C-BE32-E72D297353CC}">
              <c16:uniqueId val="{0000000B-FD79-48B6-BDDF-899A5C5CD36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589230896"/>
        <c:axId val="1589231728"/>
      </c:barChart>
      <c:catAx>
        <c:axId val="1589230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9231728"/>
        <c:crosses val="autoZero"/>
        <c:auto val="1"/>
        <c:lblAlgn val="ctr"/>
        <c:lblOffset val="100"/>
        <c:noMultiLvlLbl val="0"/>
      </c:catAx>
      <c:valAx>
        <c:axId val="1589231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9230896"/>
        <c:crosses val="autoZero"/>
        <c:crossBetween val="between"/>
      </c:valAx>
      <c:spPr>
        <a:solidFill>
          <a:schemeClr val="bg1">
            <a:lumMod val="85000"/>
          </a:schemeClr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75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[Dashboard Data File (raw).xlsx]Sheet10!PivotTable1</c:name>
    <c:fmtId val="7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2.0663156750376617E-2"/>
              <c:y val="-0.1142222682690979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9.4674556213017753E-3"/>
              <c:y val="-0.1673005019109453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4.7874015748031497E-2"/>
              <c:y val="-0.1405813418059584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6.6723073816956316E-2"/>
              <c:y val="-0.1295623244462863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3.7290220379257326E-2"/>
              <c:y val="-0.2300147350002302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3.2180776219540602E-2"/>
              <c:y val="-0.2119811668278307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2.1521812731988384E-2"/>
              <c:y val="-0.3916977483077773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1.6251347279814816E-2"/>
              <c:y val="-0.1646069899157342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3.2792557735016735E-2"/>
              <c:y val="-0.1413015149422111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6.7914457438382328E-2"/>
              <c:y val="-0.1085617258369019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9.9762506018108682E-2"/>
              <c:y val="-0.116022701109729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0884353741496598"/>
              <c:y val="-9.8522167487685025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9.4674556213017753E-3"/>
              <c:y val="-0.1673005019109453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2"/>
          </a:solidFill>
          <a:ln>
            <a:noFill/>
          </a:ln>
          <a:effectLst/>
          <a:sp3d/>
        </c:spPr>
        <c:dLbl>
          <c:idx val="0"/>
          <c:layout>
            <c:manualLayout>
              <c:x val="2.0663156750376617E-2"/>
              <c:y val="-0.1142222682690979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3"/>
          </a:solidFill>
          <a:ln>
            <a:noFill/>
          </a:ln>
          <a:effectLst/>
          <a:sp3d/>
        </c:spPr>
        <c:dLbl>
          <c:idx val="0"/>
          <c:layout>
            <c:manualLayout>
              <c:x val="4.7874015748031497E-2"/>
              <c:y val="-0.1405813418059584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4"/>
          </a:solidFill>
          <a:ln>
            <a:noFill/>
          </a:ln>
          <a:effectLst/>
          <a:sp3d/>
        </c:spPr>
        <c:dLbl>
          <c:idx val="0"/>
          <c:layout>
            <c:manualLayout>
              <c:x val="6.6723073816956316E-2"/>
              <c:y val="-0.1295623244462863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5"/>
          </a:solidFill>
          <a:ln>
            <a:noFill/>
          </a:ln>
          <a:effectLst/>
          <a:sp3d/>
        </c:spPr>
        <c:dLbl>
          <c:idx val="0"/>
          <c:layout>
            <c:manualLayout>
              <c:x val="3.7290220379257326E-2"/>
              <c:y val="-0.2300147350002302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6"/>
          </a:solidFill>
          <a:ln>
            <a:noFill/>
          </a:ln>
          <a:effectLst/>
          <a:sp3d/>
        </c:spPr>
        <c:dLbl>
          <c:idx val="0"/>
          <c:layout>
            <c:manualLayout>
              <c:x val="3.2180776219540602E-2"/>
              <c:y val="-0.2119811668278307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2.1521812731988384E-2"/>
              <c:y val="-0.3916977483077773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2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1.6251347279814816E-2"/>
              <c:y val="-0.1646069899157342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3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3.2792557735016735E-2"/>
              <c:y val="-0.1413015149422111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4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6.7914457438382328E-2"/>
              <c:y val="-0.1085617258369019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5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9.9762506018108682E-2"/>
              <c:y val="-0.116022701109729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6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0.10884353741496598"/>
              <c:y val="-9.8522167487685025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9.4674556213017753E-3"/>
              <c:y val="-0.1673005019109453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2"/>
          </a:solidFill>
          <a:ln>
            <a:noFill/>
          </a:ln>
          <a:effectLst/>
          <a:sp3d/>
        </c:spPr>
        <c:dLbl>
          <c:idx val="0"/>
          <c:layout>
            <c:manualLayout>
              <c:x val="2.0663156750376617E-2"/>
              <c:y val="-0.1142222682690979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3"/>
          </a:solidFill>
          <a:ln>
            <a:noFill/>
          </a:ln>
          <a:effectLst/>
          <a:sp3d/>
        </c:spPr>
        <c:dLbl>
          <c:idx val="0"/>
          <c:layout>
            <c:manualLayout>
              <c:x val="4.7874015748031497E-2"/>
              <c:y val="-0.1405813418059584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4"/>
          </a:solidFill>
          <a:ln>
            <a:noFill/>
          </a:ln>
          <a:effectLst/>
          <a:sp3d/>
        </c:spPr>
        <c:dLbl>
          <c:idx val="0"/>
          <c:layout>
            <c:manualLayout>
              <c:x val="6.6723073816956316E-2"/>
              <c:y val="-0.1295623244462863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5"/>
          </a:solidFill>
          <a:ln>
            <a:noFill/>
          </a:ln>
          <a:effectLst/>
          <a:sp3d/>
        </c:spPr>
        <c:dLbl>
          <c:idx val="0"/>
          <c:layout>
            <c:manualLayout>
              <c:x val="3.7290220379257326E-2"/>
              <c:y val="-0.2300147350002302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6"/>
          </a:solidFill>
          <a:ln>
            <a:noFill/>
          </a:ln>
          <a:effectLst/>
          <a:sp3d/>
        </c:spPr>
        <c:dLbl>
          <c:idx val="0"/>
          <c:layout>
            <c:manualLayout>
              <c:x val="3.2180776219540602E-2"/>
              <c:y val="-0.2119811668278307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2.1521812731988384E-2"/>
              <c:y val="-0.3916977483077773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2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1.6251347279814816E-2"/>
              <c:y val="-0.1646069899157342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3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3.2792557735016735E-2"/>
              <c:y val="-0.1413015149422111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4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6.7914457438382328E-2"/>
              <c:y val="-0.1085617258369019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5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9.9762506018108682E-2"/>
              <c:y val="-0.116022701109729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6">
              <a:lumMod val="60000"/>
            </a:schemeClr>
          </a:solidFill>
          <a:ln>
            <a:noFill/>
          </a:ln>
          <a:effectLst/>
          <a:sp3d/>
        </c:spPr>
        <c:dLbl>
          <c:idx val="0"/>
          <c:layout>
            <c:manualLayout>
              <c:x val="0.10884353741496598"/>
              <c:y val="-9.8522167487685025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5292416818361119E-2"/>
          <c:y val="4.9252432288986014E-2"/>
          <c:w val="0.76041245484236708"/>
          <c:h val="0.87968943820648016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Sheet10!$Q$4</c:f>
              <c:strCache>
                <c:ptCount val="1"/>
                <c:pt idx="0">
                  <c:v>Sum of January 2013 Sales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7E1E-4EC5-A2B1-FCE5B2652776}"/>
              </c:ext>
            </c:extLst>
          </c:dPt>
          <c:dLbls>
            <c:dLbl>
              <c:idx val="0"/>
              <c:layout>
                <c:manualLayout>
                  <c:x val="-9.4674556213017753E-3"/>
                  <c:y val="-0.1673005019109453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Sheet10!$Q$5</c:f>
              <c:numCache>
                <c:formatCode>General</c:formatCode>
                <c:ptCount val="1"/>
                <c:pt idx="0">
                  <c:v>133023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1E-4EC5-A2B1-FCE5B2652776}"/>
            </c:ext>
          </c:extLst>
        </c:ser>
        <c:ser>
          <c:idx val="1"/>
          <c:order val="1"/>
          <c:tx>
            <c:strRef>
              <c:f>Sheet10!$R$4</c:f>
              <c:strCache>
                <c:ptCount val="1"/>
                <c:pt idx="0">
                  <c:v>Sum of February 2013 Sales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7E1E-4EC5-A2B1-FCE5B2652776}"/>
              </c:ext>
            </c:extLst>
          </c:dPt>
          <c:dLbls>
            <c:dLbl>
              <c:idx val="0"/>
              <c:layout>
                <c:manualLayout>
                  <c:x val="2.0663156750376617E-2"/>
                  <c:y val="-0.1142222682690979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Sheet10!$R$5</c:f>
              <c:numCache>
                <c:formatCode>General</c:formatCode>
                <c:ptCount val="1"/>
                <c:pt idx="0">
                  <c:v>150097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E1E-4EC5-A2B1-FCE5B2652776}"/>
            </c:ext>
          </c:extLst>
        </c:ser>
        <c:ser>
          <c:idx val="2"/>
          <c:order val="2"/>
          <c:tx>
            <c:strRef>
              <c:f>Sheet10!$S$4</c:f>
              <c:strCache>
                <c:ptCount val="1"/>
                <c:pt idx="0">
                  <c:v>Sum of March 2013 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7E1E-4EC5-A2B1-FCE5B2652776}"/>
              </c:ext>
            </c:extLst>
          </c:dPt>
          <c:dLbls>
            <c:dLbl>
              <c:idx val="0"/>
              <c:layout>
                <c:manualLayout>
                  <c:x val="4.7874015748031497E-2"/>
                  <c:y val="-0.1405813418059584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Sheet10!$S$5</c:f>
              <c:numCache>
                <c:formatCode>General</c:formatCode>
                <c:ptCount val="1"/>
                <c:pt idx="0">
                  <c:v>143415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E1E-4EC5-A2B1-FCE5B2652776}"/>
            </c:ext>
          </c:extLst>
        </c:ser>
        <c:ser>
          <c:idx val="3"/>
          <c:order val="3"/>
          <c:tx>
            <c:strRef>
              <c:f>Sheet10!$T$4</c:f>
              <c:strCache>
                <c:ptCount val="1"/>
                <c:pt idx="0">
                  <c:v>Sum of April 2013 Sales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7E1E-4EC5-A2B1-FCE5B2652776}"/>
              </c:ext>
            </c:extLst>
          </c:dPt>
          <c:dLbls>
            <c:dLbl>
              <c:idx val="0"/>
              <c:layout>
                <c:manualLayout>
                  <c:x val="6.6723073816956316E-2"/>
                  <c:y val="-0.1295623244462863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Sheet10!$T$5</c:f>
              <c:numCache>
                <c:formatCode>General</c:formatCode>
                <c:ptCount val="1"/>
                <c:pt idx="0">
                  <c:v>145036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7E1E-4EC5-A2B1-FCE5B2652776}"/>
            </c:ext>
          </c:extLst>
        </c:ser>
        <c:ser>
          <c:idx val="4"/>
          <c:order val="4"/>
          <c:tx>
            <c:strRef>
              <c:f>Sheet10!$U$4</c:f>
              <c:strCache>
                <c:ptCount val="1"/>
                <c:pt idx="0">
                  <c:v>Sum of May 2013 Sales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7E1E-4EC5-A2B1-FCE5B2652776}"/>
              </c:ext>
            </c:extLst>
          </c:dPt>
          <c:dLbls>
            <c:dLbl>
              <c:idx val="0"/>
              <c:layout>
                <c:manualLayout>
                  <c:x val="3.7290220379257326E-2"/>
                  <c:y val="-0.2300147350002302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Sheet10!$U$5</c:f>
              <c:numCache>
                <c:formatCode>General</c:formatCode>
                <c:ptCount val="1"/>
                <c:pt idx="0">
                  <c:v>105534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E1E-4EC5-A2B1-FCE5B2652776}"/>
            </c:ext>
          </c:extLst>
        </c:ser>
        <c:ser>
          <c:idx val="5"/>
          <c:order val="5"/>
          <c:tx>
            <c:strRef>
              <c:f>Sheet10!$V$4</c:f>
              <c:strCache>
                <c:ptCount val="1"/>
                <c:pt idx="0">
                  <c:v>Sum of June 2013 Sales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7E1E-4EC5-A2B1-FCE5B2652776}"/>
              </c:ext>
            </c:extLst>
          </c:dPt>
          <c:dLbls>
            <c:dLbl>
              <c:idx val="0"/>
              <c:layout>
                <c:manualLayout>
                  <c:x val="3.2180776219540602E-2"/>
                  <c:y val="-0.211981166827830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Sheet10!$V$5</c:f>
              <c:numCache>
                <c:formatCode>General</c:formatCode>
                <c:ptCount val="1"/>
                <c:pt idx="0">
                  <c:v>99130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7E1E-4EC5-A2B1-FCE5B2652776}"/>
            </c:ext>
          </c:extLst>
        </c:ser>
        <c:ser>
          <c:idx val="6"/>
          <c:order val="6"/>
          <c:tx>
            <c:strRef>
              <c:f>Sheet10!$W$4</c:f>
              <c:strCache>
                <c:ptCount val="1"/>
                <c:pt idx="0">
                  <c:v>Sum of July 2013 Sales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C-7E1E-4EC5-A2B1-FCE5B2652776}"/>
              </c:ext>
            </c:extLst>
          </c:dPt>
          <c:dLbls>
            <c:dLbl>
              <c:idx val="0"/>
              <c:layout>
                <c:manualLayout>
                  <c:x val="2.1521812731988384E-2"/>
                  <c:y val="-0.3916977483077773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Sheet10!$W$5</c:f>
              <c:numCache>
                <c:formatCode>General</c:formatCode>
                <c:ptCount val="1"/>
                <c:pt idx="0">
                  <c:v>75170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7E1E-4EC5-A2B1-FCE5B2652776}"/>
            </c:ext>
          </c:extLst>
        </c:ser>
        <c:ser>
          <c:idx val="7"/>
          <c:order val="7"/>
          <c:tx>
            <c:strRef>
              <c:f>Sheet10!$X$4</c:f>
              <c:strCache>
                <c:ptCount val="1"/>
                <c:pt idx="0">
                  <c:v>Sum of August 2013 Sales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E-7E1E-4EC5-A2B1-FCE5B2652776}"/>
              </c:ext>
            </c:extLst>
          </c:dPt>
          <c:dLbls>
            <c:dLbl>
              <c:idx val="0"/>
              <c:layout>
                <c:manualLayout>
                  <c:x val="1.6251347279814816E-2"/>
                  <c:y val="-0.1646069899157342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Sheet10!$X$5</c:f>
              <c:numCache>
                <c:formatCode>General</c:formatCode>
                <c:ptCount val="1"/>
                <c:pt idx="0">
                  <c:v>131087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7E1E-4EC5-A2B1-FCE5B2652776}"/>
            </c:ext>
          </c:extLst>
        </c:ser>
        <c:ser>
          <c:idx val="8"/>
          <c:order val="8"/>
          <c:tx>
            <c:strRef>
              <c:f>Sheet10!$Y$4</c:f>
              <c:strCache>
                <c:ptCount val="1"/>
                <c:pt idx="0">
                  <c:v>Sum of September 2013 Sales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0-7E1E-4EC5-A2B1-FCE5B2652776}"/>
              </c:ext>
            </c:extLst>
          </c:dPt>
          <c:dLbls>
            <c:dLbl>
              <c:idx val="0"/>
              <c:layout>
                <c:manualLayout>
                  <c:x val="3.2792557735016735E-2"/>
                  <c:y val="-0.1413015149422111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Sheet10!$Y$5</c:f>
              <c:numCache>
                <c:formatCode>General</c:formatCode>
                <c:ptCount val="1"/>
                <c:pt idx="0">
                  <c:v>152348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7E1E-4EC5-A2B1-FCE5B2652776}"/>
            </c:ext>
          </c:extLst>
        </c:ser>
        <c:ser>
          <c:idx val="9"/>
          <c:order val="9"/>
          <c:tx>
            <c:strRef>
              <c:f>Sheet10!$Z$4</c:f>
              <c:strCache>
                <c:ptCount val="1"/>
                <c:pt idx="0">
                  <c:v>Sum of October 2013 Sales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2-7E1E-4EC5-A2B1-FCE5B2652776}"/>
              </c:ext>
            </c:extLst>
          </c:dPt>
          <c:dLbls>
            <c:dLbl>
              <c:idx val="0"/>
              <c:layout>
                <c:manualLayout>
                  <c:x val="6.7914457438382328E-2"/>
                  <c:y val="-0.1085617258369019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Sheet10!$Z$5</c:f>
              <c:numCache>
                <c:formatCode>General</c:formatCode>
                <c:ptCount val="1"/>
                <c:pt idx="0">
                  <c:v>160708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7E1E-4EC5-A2B1-FCE5B2652776}"/>
            </c:ext>
          </c:extLst>
        </c:ser>
        <c:ser>
          <c:idx val="10"/>
          <c:order val="10"/>
          <c:tx>
            <c:strRef>
              <c:f>Sheet10!$AA$4</c:f>
              <c:strCache>
                <c:ptCount val="1"/>
                <c:pt idx="0">
                  <c:v>Sum of November 2013 Sales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4-7E1E-4EC5-A2B1-FCE5B2652776}"/>
              </c:ext>
            </c:extLst>
          </c:dPt>
          <c:dLbls>
            <c:dLbl>
              <c:idx val="0"/>
              <c:layout>
                <c:manualLayout>
                  <c:x val="9.9762506018108682E-2"/>
                  <c:y val="-0.116022701109729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Sheet10!$AA$5</c:f>
              <c:numCache>
                <c:formatCode>General</c:formatCode>
                <c:ptCount val="1"/>
                <c:pt idx="0">
                  <c:v>146646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7E1E-4EC5-A2B1-FCE5B2652776}"/>
            </c:ext>
          </c:extLst>
        </c:ser>
        <c:ser>
          <c:idx val="11"/>
          <c:order val="11"/>
          <c:tx>
            <c:strRef>
              <c:f>Sheet10!$AB$4</c:f>
              <c:strCache>
                <c:ptCount val="1"/>
                <c:pt idx="0">
                  <c:v>Sum of December 2013 Sales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7E1E-4EC5-A2B1-FCE5B2652776}"/>
              </c:ext>
            </c:extLst>
          </c:dPt>
          <c:dLbls>
            <c:dLbl>
              <c:idx val="0"/>
              <c:layout>
                <c:manualLayout>
                  <c:x val="0.10884353741496598"/>
                  <c:y val="-9.8522167487685025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E1E-4EC5-A2B1-FCE5B26527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Sheet10!$Q$5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Sheet10!$AB$5</c:f>
              <c:numCache>
                <c:formatCode>General</c:formatCode>
                <c:ptCount val="1"/>
                <c:pt idx="0">
                  <c:v>149888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7-7E1E-4EC5-A2B1-FCE5B26527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shape val="box"/>
        <c:axId val="1088419743"/>
        <c:axId val="1088425151"/>
        <c:axId val="0"/>
      </c:bar3DChart>
      <c:catAx>
        <c:axId val="10884197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8425151"/>
        <c:crosses val="autoZero"/>
        <c:auto val="1"/>
        <c:lblAlgn val="ctr"/>
        <c:lblOffset val="100"/>
        <c:noMultiLvlLbl val="0"/>
      </c:catAx>
      <c:valAx>
        <c:axId val="10884251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8419743"/>
        <c:crosses val="autoZero"/>
        <c:crossBetween val="between"/>
      </c:valAx>
      <c:spPr>
        <a:solidFill>
          <a:schemeClr val="accent4">
            <a:lumMod val="60000"/>
            <a:lumOff val="40000"/>
          </a:schemeClr>
        </a:solidFill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20000"/>
        <a:lumOff val="8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[Dashboard Data File (raw).xlsx]PivotChartTable1</c:name>
    <c:fmtId val="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v>Sum of Total 2011 Sales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Lit>
              <c:ptCount val="5"/>
              <c:pt idx="0">
                <c:v>Drug</c:v>
              </c:pt>
              <c:pt idx="1">
                <c:v>Food</c:v>
              </c:pt>
              <c:pt idx="2">
                <c:v>Gambling</c:v>
              </c:pt>
              <c:pt idx="3">
                <c:v>Hygeine</c:v>
              </c:pt>
              <c:pt idx="4">
                <c:v>Leisure</c:v>
              </c:pt>
            </c:strLit>
          </c:cat>
          <c:val>
            <c:numLit>
              <c:formatCode>General</c:formatCode>
              <c:ptCount val="5"/>
              <c:pt idx="0">
                <c:v>16616</c:v>
              </c:pt>
              <c:pt idx="1">
                <c:v>1156997</c:v>
              </c:pt>
              <c:pt idx="2">
                <c:v>79477</c:v>
              </c:pt>
              <c:pt idx="3">
                <c:v>591</c:v>
              </c:pt>
              <c:pt idx="4">
                <c:v>17735</c:v>
              </c:pt>
            </c:numLit>
          </c:val>
          <c:extLst>
            <c:ext xmlns:c16="http://schemas.microsoft.com/office/drawing/2014/chart" uri="{C3380CC4-5D6E-409C-BE32-E72D297353CC}">
              <c16:uniqueId val="{00000000-76CB-4DE2-AE56-AFD6241FFB9C}"/>
            </c:ext>
          </c:extLst>
        </c:ser>
        <c:ser>
          <c:idx val="1"/>
          <c:order val="1"/>
          <c:tx>
            <c:v>Sum of Total 2012 Sales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Lit>
              <c:ptCount val="5"/>
              <c:pt idx="0">
                <c:v>Drug</c:v>
              </c:pt>
              <c:pt idx="1">
                <c:v>Food</c:v>
              </c:pt>
              <c:pt idx="2">
                <c:v>Gambling</c:v>
              </c:pt>
              <c:pt idx="3">
                <c:v>Hygeine</c:v>
              </c:pt>
              <c:pt idx="4">
                <c:v>Leisure</c:v>
              </c:pt>
            </c:strLit>
          </c:cat>
          <c:val>
            <c:numLit>
              <c:formatCode>General</c:formatCode>
              <c:ptCount val="5"/>
              <c:pt idx="0">
                <c:v>16781</c:v>
              </c:pt>
              <c:pt idx="1">
                <c:v>1168570</c:v>
              </c:pt>
              <c:pt idx="2">
                <c:v>80269</c:v>
              </c:pt>
              <c:pt idx="3">
                <c:v>598</c:v>
              </c:pt>
              <c:pt idx="4">
                <c:v>17912</c:v>
              </c:pt>
            </c:numLit>
          </c:val>
          <c:extLst>
            <c:ext xmlns:c16="http://schemas.microsoft.com/office/drawing/2014/chart" uri="{C3380CC4-5D6E-409C-BE32-E72D297353CC}">
              <c16:uniqueId val="{00000001-76CB-4DE2-AE56-AFD6241FFB9C}"/>
            </c:ext>
          </c:extLst>
        </c:ser>
        <c:ser>
          <c:idx val="2"/>
          <c:order val="2"/>
          <c:tx>
            <c:v>Sum of Total 2013 Sales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Lit>
              <c:ptCount val="5"/>
              <c:pt idx="0">
                <c:v>Drug</c:v>
              </c:pt>
              <c:pt idx="1">
                <c:v>Food</c:v>
              </c:pt>
              <c:pt idx="2">
                <c:v>Gambling</c:v>
              </c:pt>
              <c:pt idx="3">
                <c:v>Hygeine</c:v>
              </c:pt>
              <c:pt idx="4">
                <c:v>Leisure</c:v>
              </c:pt>
            </c:strLit>
          </c:cat>
          <c:val>
            <c:numLit>
              <c:formatCode>General</c:formatCode>
              <c:ptCount val="5"/>
              <c:pt idx="0">
                <c:v>17081</c:v>
              </c:pt>
              <c:pt idx="1">
                <c:v>1191312</c:v>
              </c:pt>
              <c:pt idx="2">
                <c:v>81808</c:v>
              </c:pt>
              <c:pt idx="3">
                <c:v>613</c:v>
              </c:pt>
              <c:pt idx="4">
                <c:v>18284</c:v>
              </c:pt>
            </c:numLit>
          </c:val>
          <c:extLst>
            <c:ext xmlns:c16="http://schemas.microsoft.com/office/drawing/2014/chart" uri="{C3380CC4-5D6E-409C-BE32-E72D297353CC}">
              <c16:uniqueId val="{00000002-76CB-4DE2-AE56-AFD6241FFB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2771231"/>
        <c:axId val="282762079"/>
      </c:barChart>
      <c:catAx>
        <c:axId val="2827712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762079"/>
        <c:crosses val="autoZero"/>
        <c:auto val="1"/>
        <c:lblAlgn val="ctr"/>
        <c:lblOffset val="100"/>
        <c:noMultiLvlLbl val="0"/>
        <c:extLst/>
      </c:catAx>
      <c:valAx>
        <c:axId val="282762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771231"/>
        <c:crosses val="autoZero"/>
        <c:crossBetween val="between"/>
        <c:extLst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[Dashboard Data File (raw).xlsx]DataSet_Combined!PivotTable5</c:name>
    <c:fmtId val="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602537182852143"/>
          <c:y val="6.4814814814814811E-2"/>
          <c:w val="0.53719116360454944"/>
          <c:h val="0.84167468649752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DataSet_Combined!$AE$25</c:f>
              <c:strCache>
                <c:ptCount val="1"/>
                <c:pt idx="0">
                  <c:v>Sum of Total 2011 Sales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7000"/>
                    <a:satMod val="100000"/>
                    <a:lumMod val="102000"/>
                  </a:schemeClr>
                </a:gs>
                <a:gs pos="50000">
                  <a:schemeClr val="accent1">
                    <a:shade val="100000"/>
                    <a:satMod val="100000"/>
                    <a:lumMod val="100000"/>
                  </a:schemeClr>
                </a:gs>
                <a:gs pos="100000">
                  <a:schemeClr val="accent1"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DataSet_Combined!$AE$26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DataSet_Combined!$AE$26</c:f>
              <c:numCache>
                <c:formatCode>General</c:formatCode>
                <c:ptCount val="1"/>
                <c:pt idx="0">
                  <c:v>1546491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61-4AE8-BE28-C453F94B93A4}"/>
            </c:ext>
          </c:extLst>
        </c:ser>
        <c:ser>
          <c:idx val="1"/>
          <c:order val="1"/>
          <c:tx>
            <c:strRef>
              <c:f>DataSet_Combined!$AF$25</c:f>
              <c:strCache>
                <c:ptCount val="1"/>
                <c:pt idx="0">
                  <c:v>Sum of Total 2012 Sales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7000"/>
                    <a:satMod val="100000"/>
                    <a:lumMod val="102000"/>
                  </a:schemeClr>
                </a:gs>
                <a:gs pos="50000">
                  <a:schemeClr val="accent2">
                    <a:shade val="100000"/>
                    <a:satMod val="100000"/>
                    <a:lumMod val="100000"/>
                  </a:schemeClr>
                </a:gs>
                <a:gs pos="100000">
                  <a:schemeClr val="accent2"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DataSet_Combined!$AE$26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DataSet_Combined!$AF$26</c:f>
              <c:numCache>
                <c:formatCode>General</c:formatCode>
                <c:ptCount val="1"/>
                <c:pt idx="0">
                  <c:v>1561961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61-4AE8-BE28-C453F94B93A4}"/>
            </c:ext>
          </c:extLst>
        </c:ser>
        <c:ser>
          <c:idx val="2"/>
          <c:order val="2"/>
          <c:tx>
            <c:strRef>
              <c:f>DataSet_Combined!$AG$25</c:f>
              <c:strCache>
                <c:ptCount val="1"/>
                <c:pt idx="0">
                  <c:v>Sum of Total 2013 Sales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97000"/>
                    <a:satMod val="100000"/>
                    <a:lumMod val="102000"/>
                  </a:schemeClr>
                </a:gs>
                <a:gs pos="50000">
                  <a:schemeClr val="accent3">
                    <a:shade val="100000"/>
                    <a:satMod val="100000"/>
                    <a:lumMod val="100000"/>
                  </a:schemeClr>
                </a:gs>
                <a:gs pos="100000">
                  <a:schemeClr val="accent3">
                    <a:shade val="80000"/>
                    <a:satMod val="100000"/>
                    <a:lumMod val="99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DataSet_Combined!$AE$26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DataSet_Combined!$AG$26</c:f>
              <c:numCache>
                <c:formatCode>General</c:formatCode>
                <c:ptCount val="1"/>
                <c:pt idx="0">
                  <c:v>1592082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61-4AE8-BE28-C453F94B93A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482856368"/>
        <c:axId val="1482858032"/>
      </c:barChart>
      <c:catAx>
        <c:axId val="1482856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2858032"/>
        <c:crosses val="autoZero"/>
        <c:auto val="1"/>
        <c:lblAlgn val="ctr"/>
        <c:lblOffset val="100"/>
        <c:noMultiLvlLbl val="0"/>
      </c:catAx>
      <c:valAx>
        <c:axId val="1482858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2856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TOTAL </a:t>
            </a:r>
            <a:r>
              <a:rPr lang="en-US" sz="2128" b="1" i="0" u="none" strike="noStrike" baseline="0" dirty="0">
                <a:effectLst/>
              </a:rPr>
              <a:t> SALES </a:t>
            </a:r>
            <a:r>
              <a:rPr lang="en-US" dirty="0"/>
              <a:t>GROWTH IN 3YEARS(2010,2012,2013)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DataSet_Combined!$E$1</c:f>
              <c:strCache>
                <c:ptCount val="1"/>
                <c:pt idx="0">
                  <c:v>Total 2011 Sales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DataSet_Combined!$E$2:$E$101</c:f>
              <c:numCache>
                <c:formatCode>#,##0.00</c:formatCode>
                <c:ptCount val="100"/>
                <c:pt idx="0">
                  <c:v>15684</c:v>
                </c:pt>
                <c:pt idx="1">
                  <c:v>21384</c:v>
                </c:pt>
                <c:pt idx="2">
                  <c:v>9981</c:v>
                </c:pt>
                <c:pt idx="3">
                  <c:v>12834</c:v>
                </c:pt>
                <c:pt idx="4">
                  <c:v>7132</c:v>
                </c:pt>
                <c:pt idx="5">
                  <c:v>4282</c:v>
                </c:pt>
                <c:pt idx="6">
                  <c:v>21964</c:v>
                </c:pt>
                <c:pt idx="7">
                  <c:v>24080</c:v>
                </c:pt>
                <c:pt idx="8">
                  <c:v>14717</c:v>
                </c:pt>
                <c:pt idx="9">
                  <c:v>10519</c:v>
                </c:pt>
                <c:pt idx="10">
                  <c:v>25887</c:v>
                </c:pt>
                <c:pt idx="11">
                  <c:v>28922</c:v>
                </c:pt>
                <c:pt idx="12">
                  <c:v>30643</c:v>
                </c:pt>
                <c:pt idx="13">
                  <c:v>31723</c:v>
                </c:pt>
                <c:pt idx="14">
                  <c:v>18149</c:v>
                </c:pt>
                <c:pt idx="15">
                  <c:v>19726</c:v>
                </c:pt>
                <c:pt idx="16">
                  <c:v>26508</c:v>
                </c:pt>
                <c:pt idx="17">
                  <c:v>29322</c:v>
                </c:pt>
                <c:pt idx="18">
                  <c:v>28192</c:v>
                </c:pt>
                <c:pt idx="19">
                  <c:v>20723</c:v>
                </c:pt>
                <c:pt idx="20">
                  <c:v>27005</c:v>
                </c:pt>
                <c:pt idx="21">
                  <c:v>29471</c:v>
                </c:pt>
                <c:pt idx="22">
                  <c:v>16968</c:v>
                </c:pt>
                <c:pt idx="23">
                  <c:v>25706</c:v>
                </c:pt>
                <c:pt idx="24">
                  <c:v>18343</c:v>
                </c:pt>
                <c:pt idx="25">
                  <c:v>13128</c:v>
                </c:pt>
                <c:pt idx="26">
                  <c:v>17039</c:v>
                </c:pt>
                <c:pt idx="27">
                  <c:v>21263</c:v>
                </c:pt>
                <c:pt idx="28">
                  <c:v>31417</c:v>
                </c:pt>
                <c:pt idx="29">
                  <c:v>18545</c:v>
                </c:pt>
                <c:pt idx="30">
                  <c:v>5861</c:v>
                </c:pt>
                <c:pt idx="31">
                  <c:v>11388</c:v>
                </c:pt>
                <c:pt idx="32">
                  <c:v>4883</c:v>
                </c:pt>
                <c:pt idx="33">
                  <c:v>1631</c:v>
                </c:pt>
                <c:pt idx="34">
                  <c:v>2607</c:v>
                </c:pt>
                <c:pt idx="35" formatCode="General">
                  <c:v>656</c:v>
                </c:pt>
                <c:pt idx="36">
                  <c:v>11253</c:v>
                </c:pt>
                <c:pt idx="37">
                  <c:v>2105</c:v>
                </c:pt>
                <c:pt idx="38" formatCode="General">
                  <c:v>751</c:v>
                </c:pt>
                <c:pt idx="39">
                  <c:v>11618</c:v>
                </c:pt>
                <c:pt idx="40">
                  <c:v>31887</c:v>
                </c:pt>
                <c:pt idx="41">
                  <c:v>28161</c:v>
                </c:pt>
                <c:pt idx="42">
                  <c:v>11737</c:v>
                </c:pt>
                <c:pt idx="43">
                  <c:v>24962</c:v>
                </c:pt>
                <c:pt idx="44">
                  <c:v>11256</c:v>
                </c:pt>
                <c:pt idx="45">
                  <c:v>14521</c:v>
                </c:pt>
                <c:pt idx="46">
                  <c:v>19577</c:v>
                </c:pt>
                <c:pt idx="47">
                  <c:v>28663</c:v>
                </c:pt>
                <c:pt idx="48">
                  <c:v>14313</c:v>
                </c:pt>
                <c:pt idx="49">
                  <c:v>30678</c:v>
                </c:pt>
                <c:pt idx="50">
                  <c:v>29653</c:v>
                </c:pt>
                <c:pt idx="51">
                  <c:v>48238</c:v>
                </c:pt>
                <c:pt idx="52">
                  <c:v>26807</c:v>
                </c:pt>
                <c:pt idx="53">
                  <c:v>1782</c:v>
                </c:pt>
                <c:pt idx="54">
                  <c:v>1578</c:v>
                </c:pt>
                <c:pt idx="55">
                  <c:v>1072</c:v>
                </c:pt>
                <c:pt idx="56">
                  <c:v>14728</c:v>
                </c:pt>
                <c:pt idx="57">
                  <c:v>17320</c:v>
                </c:pt>
                <c:pt idx="58">
                  <c:v>1413</c:v>
                </c:pt>
                <c:pt idx="59" formatCode="General">
                  <c:v>591</c:v>
                </c:pt>
                <c:pt idx="60">
                  <c:v>1094</c:v>
                </c:pt>
                <c:pt idx="61">
                  <c:v>4561</c:v>
                </c:pt>
                <c:pt idx="62">
                  <c:v>3007</c:v>
                </c:pt>
                <c:pt idx="63">
                  <c:v>3880</c:v>
                </c:pt>
                <c:pt idx="64">
                  <c:v>16134</c:v>
                </c:pt>
                <c:pt idx="65">
                  <c:v>13745</c:v>
                </c:pt>
                <c:pt idx="66">
                  <c:v>20211</c:v>
                </c:pt>
                <c:pt idx="67">
                  <c:v>11968</c:v>
                </c:pt>
                <c:pt idx="68">
                  <c:v>23020</c:v>
                </c:pt>
                <c:pt idx="69">
                  <c:v>5064</c:v>
                </c:pt>
                <c:pt idx="70">
                  <c:v>4117</c:v>
                </c:pt>
                <c:pt idx="71">
                  <c:v>4431</c:v>
                </c:pt>
                <c:pt idx="72">
                  <c:v>3799</c:v>
                </c:pt>
                <c:pt idx="73">
                  <c:v>3799</c:v>
                </c:pt>
                <c:pt idx="74">
                  <c:v>5064</c:v>
                </c:pt>
                <c:pt idx="75">
                  <c:v>5381</c:v>
                </c:pt>
                <c:pt idx="76">
                  <c:v>4431</c:v>
                </c:pt>
                <c:pt idx="77">
                  <c:v>6016</c:v>
                </c:pt>
                <c:pt idx="78">
                  <c:v>4117</c:v>
                </c:pt>
                <c:pt idx="79">
                  <c:v>3166</c:v>
                </c:pt>
                <c:pt idx="80">
                  <c:v>4749</c:v>
                </c:pt>
                <c:pt idx="81">
                  <c:v>5381</c:v>
                </c:pt>
                <c:pt idx="82">
                  <c:v>4117</c:v>
                </c:pt>
                <c:pt idx="83">
                  <c:v>25115</c:v>
                </c:pt>
                <c:pt idx="84">
                  <c:v>14146</c:v>
                </c:pt>
                <c:pt idx="85">
                  <c:v>9996</c:v>
                </c:pt>
                <c:pt idx="86">
                  <c:v>18310</c:v>
                </c:pt>
                <c:pt idx="87">
                  <c:v>13159</c:v>
                </c:pt>
                <c:pt idx="88">
                  <c:v>19260</c:v>
                </c:pt>
                <c:pt idx="89">
                  <c:v>20093</c:v>
                </c:pt>
                <c:pt idx="90">
                  <c:v>17059</c:v>
                </c:pt>
                <c:pt idx="91">
                  <c:v>26825</c:v>
                </c:pt>
                <c:pt idx="92">
                  <c:v>23402</c:v>
                </c:pt>
                <c:pt idx="93">
                  <c:v>20641</c:v>
                </c:pt>
                <c:pt idx="94">
                  <c:v>21545</c:v>
                </c:pt>
                <c:pt idx="95">
                  <c:v>29427</c:v>
                </c:pt>
                <c:pt idx="96">
                  <c:v>31065</c:v>
                </c:pt>
                <c:pt idx="97">
                  <c:v>22250</c:v>
                </c:pt>
                <c:pt idx="98">
                  <c:v>16673</c:v>
                </c:pt>
                <c:pt idx="99">
                  <c:v>23326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F33-4F09-895F-5660605EB4A8}"/>
            </c:ext>
          </c:extLst>
        </c:ser>
        <c:ser>
          <c:idx val="1"/>
          <c:order val="1"/>
          <c:tx>
            <c:strRef>
              <c:f>DataSet_Combined!$F$1</c:f>
              <c:strCache>
                <c:ptCount val="1"/>
                <c:pt idx="0">
                  <c:v>Total 2012 Sales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DataSet_Combined!$F$2:$F$101</c:f>
              <c:numCache>
                <c:formatCode>#,##0.00</c:formatCode>
                <c:ptCount val="100"/>
                <c:pt idx="0">
                  <c:v>15841</c:v>
                </c:pt>
                <c:pt idx="1">
                  <c:v>21598</c:v>
                </c:pt>
                <c:pt idx="2">
                  <c:v>10080</c:v>
                </c:pt>
                <c:pt idx="3">
                  <c:v>12963</c:v>
                </c:pt>
                <c:pt idx="4">
                  <c:v>7205</c:v>
                </c:pt>
                <c:pt idx="5">
                  <c:v>4325</c:v>
                </c:pt>
                <c:pt idx="6">
                  <c:v>22183</c:v>
                </c:pt>
                <c:pt idx="7">
                  <c:v>24322</c:v>
                </c:pt>
                <c:pt idx="8">
                  <c:v>14865</c:v>
                </c:pt>
                <c:pt idx="9">
                  <c:v>10624</c:v>
                </c:pt>
                <c:pt idx="10">
                  <c:v>26149</c:v>
                </c:pt>
                <c:pt idx="11">
                  <c:v>29211</c:v>
                </c:pt>
                <c:pt idx="12">
                  <c:v>30952</c:v>
                </c:pt>
                <c:pt idx="13">
                  <c:v>32042</c:v>
                </c:pt>
                <c:pt idx="14">
                  <c:v>18329</c:v>
                </c:pt>
                <c:pt idx="15">
                  <c:v>19922</c:v>
                </c:pt>
                <c:pt idx="16">
                  <c:v>26772</c:v>
                </c:pt>
                <c:pt idx="17">
                  <c:v>29613</c:v>
                </c:pt>
                <c:pt idx="18">
                  <c:v>28476</c:v>
                </c:pt>
                <c:pt idx="19">
                  <c:v>20930</c:v>
                </c:pt>
                <c:pt idx="20">
                  <c:v>27274</c:v>
                </c:pt>
                <c:pt idx="21">
                  <c:v>29764</c:v>
                </c:pt>
                <c:pt idx="22">
                  <c:v>17135</c:v>
                </c:pt>
                <c:pt idx="23">
                  <c:v>25962</c:v>
                </c:pt>
                <c:pt idx="24">
                  <c:v>18528</c:v>
                </c:pt>
                <c:pt idx="25">
                  <c:v>13258</c:v>
                </c:pt>
                <c:pt idx="26">
                  <c:v>17208</c:v>
                </c:pt>
                <c:pt idx="27">
                  <c:v>21474</c:v>
                </c:pt>
                <c:pt idx="28">
                  <c:v>31730</c:v>
                </c:pt>
                <c:pt idx="29">
                  <c:v>18730</c:v>
                </c:pt>
                <c:pt idx="30">
                  <c:v>5922</c:v>
                </c:pt>
                <c:pt idx="31">
                  <c:v>11502</c:v>
                </c:pt>
                <c:pt idx="32">
                  <c:v>4931</c:v>
                </c:pt>
                <c:pt idx="33">
                  <c:v>1648</c:v>
                </c:pt>
                <c:pt idx="34">
                  <c:v>2632</c:v>
                </c:pt>
                <c:pt idx="35" formatCode="General">
                  <c:v>662</c:v>
                </c:pt>
                <c:pt idx="36">
                  <c:v>11365</c:v>
                </c:pt>
                <c:pt idx="37">
                  <c:v>2125</c:v>
                </c:pt>
                <c:pt idx="38" formatCode="General">
                  <c:v>759</c:v>
                </c:pt>
                <c:pt idx="39">
                  <c:v>11736</c:v>
                </c:pt>
                <c:pt idx="40">
                  <c:v>32206</c:v>
                </c:pt>
                <c:pt idx="41">
                  <c:v>28441</c:v>
                </c:pt>
                <c:pt idx="42">
                  <c:v>11856</c:v>
                </c:pt>
                <c:pt idx="43">
                  <c:v>25212</c:v>
                </c:pt>
                <c:pt idx="44">
                  <c:v>11369</c:v>
                </c:pt>
                <c:pt idx="45">
                  <c:v>14666</c:v>
                </c:pt>
                <c:pt idx="46">
                  <c:v>19773</c:v>
                </c:pt>
                <c:pt idx="47">
                  <c:v>28952</c:v>
                </c:pt>
                <c:pt idx="48">
                  <c:v>14455</c:v>
                </c:pt>
                <c:pt idx="49">
                  <c:v>30987</c:v>
                </c:pt>
                <c:pt idx="50">
                  <c:v>29949</c:v>
                </c:pt>
                <c:pt idx="51">
                  <c:v>48720</c:v>
                </c:pt>
                <c:pt idx="52">
                  <c:v>27074</c:v>
                </c:pt>
                <c:pt idx="53">
                  <c:v>1802</c:v>
                </c:pt>
                <c:pt idx="54">
                  <c:v>1591</c:v>
                </c:pt>
                <c:pt idx="55">
                  <c:v>1082</c:v>
                </c:pt>
                <c:pt idx="56">
                  <c:v>14874</c:v>
                </c:pt>
                <c:pt idx="57">
                  <c:v>17494</c:v>
                </c:pt>
                <c:pt idx="58">
                  <c:v>1428</c:v>
                </c:pt>
                <c:pt idx="59" formatCode="General">
                  <c:v>598</c:v>
                </c:pt>
                <c:pt idx="60">
                  <c:v>1104</c:v>
                </c:pt>
                <c:pt idx="61">
                  <c:v>4608</c:v>
                </c:pt>
                <c:pt idx="62">
                  <c:v>3038</c:v>
                </c:pt>
                <c:pt idx="63">
                  <c:v>3922</c:v>
                </c:pt>
                <c:pt idx="64">
                  <c:v>16297</c:v>
                </c:pt>
                <c:pt idx="65">
                  <c:v>13885</c:v>
                </c:pt>
                <c:pt idx="66">
                  <c:v>20413</c:v>
                </c:pt>
                <c:pt idx="67">
                  <c:v>12087</c:v>
                </c:pt>
                <c:pt idx="68">
                  <c:v>23252</c:v>
                </c:pt>
                <c:pt idx="69">
                  <c:v>5115</c:v>
                </c:pt>
                <c:pt idx="70">
                  <c:v>4159</c:v>
                </c:pt>
                <c:pt idx="71">
                  <c:v>4475</c:v>
                </c:pt>
                <c:pt idx="72">
                  <c:v>3837</c:v>
                </c:pt>
                <c:pt idx="73">
                  <c:v>3837</c:v>
                </c:pt>
                <c:pt idx="74">
                  <c:v>5115</c:v>
                </c:pt>
                <c:pt idx="75">
                  <c:v>5433</c:v>
                </c:pt>
                <c:pt idx="76">
                  <c:v>4475</c:v>
                </c:pt>
                <c:pt idx="77">
                  <c:v>6078</c:v>
                </c:pt>
                <c:pt idx="78">
                  <c:v>4159</c:v>
                </c:pt>
                <c:pt idx="79">
                  <c:v>3198</c:v>
                </c:pt>
                <c:pt idx="80">
                  <c:v>4794</c:v>
                </c:pt>
                <c:pt idx="81">
                  <c:v>5433</c:v>
                </c:pt>
                <c:pt idx="82">
                  <c:v>4159</c:v>
                </c:pt>
                <c:pt idx="83">
                  <c:v>25367</c:v>
                </c:pt>
                <c:pt idx="84">
                  <c:v>14288</c:v>
                </c:pt>
                <c:pt idx="85">
                  <c:v>10096</c:v>
                </c:pt>
                <c:pt idx="86">
                  <c:v>18491</c:v>
                </c:pt>
                <c:pt idx="87">
                  <c:v>13290</c:v>
                </c:pt>
                <c:pt idx="88">
                  <c:v>19452</c:v>
                </c:pt>
                <c:pt idx="89">
                  <c:v>20295</c:v>
                </c:pt>
                <c:pt idx="90">
                  <c:v>17228</c:v>
                </c:pt>
                <c:pt idx="91">
                  <c:v>27093</c:v>
                </c:pt>
                <c:pt idx="92">
                  <c:v>23635</c:v>
                </c:pt>
                <c:pt idx="93">
                  <c:v>20846</c:v>
                </c:pt>
                <c:pt idx="94">
                  <c:v>21761</c:v>
                </c:pt>
                <c:pt idx="95">
                  <c:v>29723</c:v>
                </c:pt>
                <c:pt idx="96">
                  <c:v>31376</c:v>
                </c:pt>
                <c:pt idx="97">
                  <c:v>22471</c:v>
                </c:pt>
                <c:pt idx="98">
                  <c:v>16840</c:v>
                </c:pt>
                <c:pt idx="99">
                  <c:v>23560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F33-4F09-895F-5660605EB4A8}"/>
            </c:ext>
          </c:extLst>
        </c:ser>
        <c:ser>
          <c:idx val="2"/>
          <c:order val="2"/>
          <c:tx>
            <c:strRef>
              <c:f>DataSet_Combined!$G$1</c:f>
              <c:strCache>
                <c:ptCount val="1"/>
                <c:pt idx="0">
                  <c:v>Total 2013 Sales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DataSet_Combined!$G$2:$G$101</c:f>
              <c:numCache>
                <c:formatCode>#,##0.00</c:formatCode>
                <c:ptCount val="100"/>
                <c:pt idx="0">
                  <c:v>16090</c:v>
                </c:pt>
                <c:pt idx="1">
                  <c:v>21943</c:v>
                </c:pt>
                <c:pt idx="2">
                  <c:v>10241</c:v>
                </c:pt>
                <c:pt idx="3">
                  <c:v>13165</c:v>
                </c:pt>
                <c:pt idx="4">
                  <c:v>7323</c:v>
                </c:pt>
                <c:pt idx="5">
                  <c:v>4389</c:v>
                </c:pt>
                <c:pt idx="6">
                  <c:v>22906</c:v>
                </c:pt>
                <c:pt idx="7">
                  <c:v>25089</c:v>
                </c:pt>
                <c:pt idx="8">
                  <c:v>15085</c:v>
                </c:pt>
                <c:pt idx="9">
                  <c:v>10852</c:v>
                </c:pt>
                <c:pt idx="10">
                  <c:v>26720</c:v>
                </c:pt>
                <c:pt idx="11">
                  <c:v>29737</c:v>
                </c:pt>
                <c:pt idx="12">
                  <c:v>31482</c:v>
                </c:pt>
                <c:pt idx="13">
                  <c:v>32617</c:v>
                </c:pt>
                <c:pt idx="14">
                  <c:v>18674</c:v>
                </c:pt>
                <c:pt idx="15">
                  <c:v>20288</c:v>
                </c:pt>
                <c:pt idx="16">
                  <c:v>27395</c:v>
                </c:pt>
                <c:pt idx="17">
                  <c:v>30068</c:v>
                </c:pt>
                <c:pt idx="18">
                  <c:v>28959</c:v>
                </c:pt>
                <c:pt idx="19">
                  <c:v>21349</c:v>
                </c:pt>
                <c:pt idx="20">
                  <c:v>27836</c:v>
                </c:pt>
                <c:pt idx="21">
                  <c:v>30301</c:v>
                </c:pt>
                <c:pt idx="22">
                  <c:v>17492</c:v>
                </c:pt>
                <c:pt idx="23">
                  <c:v>26527</c:v>
                </c:pt>
                <c:pt idx="24">
                  <c:v>18850</c:v>
                </c:pt>
                <c:pt idx="25">
                  <c:v>13509</c:v>
                </c:pt>
                <c:pt idx="26">
                  <c:v>17521</c:v>
                </c:pt>
                <c:pt idx="27">
                  <c:v>21931</c:v>
                </c:pt>
                <c:pt idx="28">
                  <c:v>32391</c:v>
                </c:pt>
                <c:pt idx="29">
                  <c:v>19143</c:v>
                </c:pt>
                <c:pt idx="30">
                  <c:v>6075</c:v>
                </c:pt>
                <c:pt idx="31">
                  <c:v>11816</c:v>
                </c:pt>
                <c:pt idx="32">
                  <c:v>5052</c:v>
                </c:pt>
                <c:pt idx="33">
                  <c:v>1687</c:v>
                </c:pt>
                <c:pt idx="34">
                  <c:v>2690</c:v>
                </c:pt>
                <c:pt idx="35" formatCode="General">
                  <c:v>676</c:v>
                </c:pt>
                <c:pt idx="36">
                  <c:v>11579</c:v>
                </c:pt>
                <c:pt idx="37">
                  <c:v>2159</c:v>
                </c:pt>
                <c:pt idx="38" formatCode="General">
                  <c:v>776</c:v>
                </c:pt>
                <c:pt idx="39">
                  <c:v>12027</c:v>
                </c:pt>
                <c:pt idx="40">
                  <c:v>32874</c:v>
                </c:pt>
                <c:pt idx="41">
                  <c:v>29129</c:v>
                </c:pt>
                <c:pt idx="42">
                  <c:v>12161</c:v>
                </c:pt>
                <c:pt idx="43">
                  <c:v>25651</c:v>
                </c:pt>
                <c:pt idx="44">
                  <c:v>11529</c:v>
                </c:pt>
                <c:pt idx="45">
                  <c:v>14865</c:v>
                </c:pt>
                <c:pt idx="46">
                  <c:v>20045</c:v>
                </c:pt>
                <c:pt idx="47">
                  <c:v>29350</c:v>
                </c:pt>
                <c:pt idx="48">
                  <c:v>14707</c:v>
                </c:pt>
                <c:pt idx="49">
                  <c:v>31707</c:v>
                </c:pt>
                <c:pt idx="50">
                  <c:v>30429</c:v>
                </c:pt>
                <c:pt idx="51">
                  <c:v>49663</c:v>
                </c:pt>
                <c:pt idx="52">
                  <c:v>27582</c:v>
                </c:pt>
                <c:pt idx="53">
                  <c:v>1838</c:v>
                </c:pt>
                <c:pt idx="54">
                  <c:v>1625</c:v>
                </c:pt>
                <c:pt idx="55">
                  <c:v>1100</c:v>
                </c:pt>
                <c:pt idx="56">
                  <c:v>15183</c:v>
                </c:pt>
                <c:pt idx="57">
                  <c:v>17826</c:v>
                </c:pt>
                <c:pt idx="58">
                  <c:v>1449</c:v>
                </c:pt>
                <c:pt idx="59" formatCode="General">
                  <c:v>613</c:v>
                </c:pt>
                <c:pt idx="60">
                  <c:v>1118</c:v>
                </c:pt>
                <c:pt idx="61">
                  <c:v>4669</c:v>
                </c:pt>
                <c:pt idx="62">
                  <c:v>3101</c:v>
                </c:pt>
                <c:pt idx="63">
                  <c:v>4001</c:v>
                </c:pt>
                <c:pt idx="64">
                  <c:v>16583</c:v>
                </c:pt>
                <c:pt idx="65">
                  <c:v>14156</c:v>
                </c:pt>
                <c:pt idx="66">
                  <c:v>20710</c:v>
                </c:pt>
                <c:pt idx="67">
                  <c:v>12297</c:v>
                </c:pt>
                <c:pt idx="68">
                  <c:v>23642</c:v>
                </c:pt>
                <c:pt idx="69">
                  <c:v>5200</c:v>
                </c:pt>
                <c:pt idx="70">
                  <c:v>4223</c:v>
                </c:pt>
                <c:pt idx="71">
                  <c:v>4546</c:v>
                </c:pt>
                <c:pt idx="72">
                  <c:v>3899</c:v>
                </c:pt>
                <c:pt idx="73">
                  <c:v>3895</c:v>
                </c:pt>
                <c:pt idx="74">
                  <c:v>5195</c:v>
                </c:pt>
                <c:pt idx="75">
                  <c:v>5514</c:v>
                </c:pt>
                <c:pt idx="76">
                  <c:v>4542</c:v>
                </c:pt>
                <c:pt idx="77">
                  <c:v>6181</c:v>
                </c:pt>
                <c:pt idx="78">
                  <c:v>4231</c:v>
                </c:pt>
                <c:pt idx="79">
                  <c:v>3248</c:v>
                </c:pt>
                <c:pt idx="80">
                  <c:v>4869</c:v>
                </c:pt>
                <c:pt idx="81">
                  <c:v>5519</c:v>
                </c:pt>
                <c:pt idx="82">
                  <c:v>4231</c:v>
                </c:pt>
                <c:pt idx="83">
                  <c:v>25716</c:v>
                </c:pt>
                <c:pt idx="84">
                  <c:v>14475</c:v>
                </c:pt>
                <c:pt idx="85">
                  <c:v>10233</c:v>
                </c:pt>
                <c:pt idx="86">
                  <c:v>18739</c:v>
                </c:pt>
                <c:pt idx="87">
                  <c:v>13498</c:v>
                </c:pt>
                <c:pt idx="88">
                  <c:v>19905</c:v>
                </c:pt>
                <c:pt idx="89">
                  <c:v>20646</c:v>
                </c:pt>
                <c:pt idx="90">
                  <c:v>17526</c:v>
                </c:pt>
                <c:pt idx="91">
                  <c:v>27692</c:v>
                </c:pt>
                <c:pt idx="92">
                  <c:v>24179</c:v>
                </c:pt>
                <c:pt idx="93">
                  <c:v>21450</c:v>
                </c:pt>
                <c:pt idx="94">
                  <c:v>22229</c:v>
                </c:pt>
                <c:pt idx="95">
                  <c:v>30342</c:v>
                </c:pt>
                <c:pt idx="96">
                  <c:v>32026</c:v>
                </c:pt>
                <c:pt idx="97">
                  <c:v>22877</c:v>
                </c:pt>
                <c:pt idx="98">
                  <c:v>17327</c:v>
                </c:pt>
                <c:pt idx="99">
                  <c:v>23916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F33-4F09-895F-5660605EB4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37987167"/>
        <c:axId val="1937974687"/>
      </c:lineChart>
      <c:catAx>
        <c:axId val="1937987167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7974687"/>
        <c:crosses val="autoZero"/>
        <c:auto val="1"/>
        <c:lblAlgn val="ctr"/>
        <c:lblOffset val="100"/>
        <c:noMultiLvlLbl val="0"/>
      </c:catAx>
      <c:valAx>
        <c:axId val="19379746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79871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8/28/2021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8/28/2021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8/28/2021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8/28/2021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8/28/2021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8/28/2021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8/28/2021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8/28/2021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8/28/2021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8/28/2021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8/28/2021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4581E-6F9F-45DB-96D5-C1D3DDDAC846}"/>
              </a:ext>
            </a:extLst>
          </p:cNvPr>
          <p:cNvSpPr>
            <a:spLocks noGrp="1"/>
          </p:cNvSpPr>
          <p:nvPr>
            <p:ph type="ctrTitle"/>
          </p:nvPr>
        </p:nvSpPr>
        <p:spPr/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IN" dirty="0"/>
              <a:t>ANALYSIS ON SALES AND PRODUCT DATA OF A STORE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D6E3F-46AE-4BA5-A9AF-2AA3C8867B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BY PRADEEP KUMAR TN</a:t>
            </a:r>
          </a:p>
        </p:txBody>
      </p:sp>
    </p:spTree>
    <p:extLst>
      <p:ext uri="{BB962C8B-B14F-4D97-AF65-F5344CB8AC3E}">
        <p14:creationId xmlns:p14="http://schemas.microsoft.com/office/powerpoint/2010/main" val="2336260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1A3A1-AD36-4CAA-BEE9-B1B2140CA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4086225"/>
            <a:ext cx="10780776" cy="962025"/>
          </a:xfrm>
        </p:spPr>
        <p:txBody>
          <a:bodyPr>
            <a:normAutofit/>
          </a:bodyPr>
          <a:lstStyle/>
          <a:p>
            <a:r>
              <a:rPr lang="en-IN" dirty="0"/>
              <a:t>2012 SALES</a:t>
            </a:r>
            <a:br>
              <a:rPr lang="en-IN" dirty="0"/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D1133F-3336-4EF5-BDA9-F3F9F8D317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6656" y="4548851"/>
            <a:ext cx="9229344" cy="1894285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Bahnschrift SemiBold" panose="020B0502040204020203" pitchFamily="34" charset="0"/>
              </a:rPr>
              <a:t>IN 2012  HIGHEST SALES IN THE MONTH OF OCTOBER($158725),SEPTEMBER($150470) AND FEBRUARY ($148249).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Bahnschrift SemiBold" panose="020B0502040204020203" pitchFamily="34" charset="0"/>
              </a:rPr>
              <a:t>IN THE MONTH OF JULY($74240),JUNE($97907) AND MAY($104233) WE HAVE THE LOWEST SALES.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Bahnschrift SemiBold" panose="020B0502040204020203" pitchFamily="34" charset="0"/>
              </a:rPr>
              <a:t>IN 2012 HIGHEST SALES IN THE MONTH OF OCTOBER AND LOWEST SALES IN THE MONTH OF JULY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latin typeface="Bahnschrift SemiBold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latin typeface="Bahnschrift SemiBold" panose="020B0502040204020203" pitchFamily="34" charset="0"/>
            </a:endParaRPr>
          </a:p>
        </p:txBody>
      </p:sp>
      <p:graphicFrame>
        <p:nvGraphicFramePr>
          <p:cNvPr id="5" name="Picture Placeholder 4">
            <a:extLst>
              <a:ext uri="{FF2B5EF4-FFF2-40B4-BE49-F238E27FC236}">
                <a16:creationId xmlns:a16="http://schemas.microsoft.com/office/drawing/2014/main" id="{3F48DEC9-AE3A-45E6-BD94-2D75CEB7C248}"/>
              </a:ext>
            </a:extLst>
          </p:cNvPr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1580532916"/>
              </p:ext>
            </p:extLst>
          </p:nvPr>
        </p:nvGraphicFramePr>
        <p:xfrm>
          <a:off x="1276350" y="133350"/>
          <a:ext cx="8629650" cy="3952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40353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AB459-6A5E-43C3-A0A3-72CEE8645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4448175"/>
            <a:ext cx="10780776" cy="438149"/>
          </a:xfrm>
        </p:spPr>
        <p:txBody>
          <a:bodyPr>
            <a:normAutofit fontScale="90000"/>
          </a:bodyPr>
          <a:lstStyle/>
          <a:p>
            <a:r>
              <a:rPr lang="en-IN" dirty="0"/>
              <a:t>2013 SALES</a:t>
            </a:r>
            <a:br>
              <a:rPr lang="en-IN" dirty="0"/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D7130-40D7-4420-B0D8-6E09BAA907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6656" y="4657725"/>
            <a:ext cx="9229344" cy="178541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Bahnschrift SemiBold" panose="020B0502040204020203" pitchFamily="34" charset="0"/>
              </a:rPr>
              <a:t>IN 2013 WE HAVE THE HIGEST SALES IN THE MONTH OF OCTOBER($160708),SEPTEMBER($152348) AND FEBRUARY($150097).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Bahnschrift SemiBold" panose="020B0502040204020203" pitchFamily="34" charset="0"/>
              </a:rPr>
              <a:t>IN JUNE($99130), JULY($75170)  AND MAY(105534) WE HAVE THE LOWEST SALES.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Bahnschrift SemiBold" panose="020B0502040204020203" pitchFamily="34" charset="0"/>
              </a:rPr>
              <a:t> IN 2012 HIGHEST SALES IN THE MONTH OF OCTOBER AND LOWEST SALES IN THE MONTH OF JULY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latin typeface="Bahnschrift SemiBold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latin typeface="Bahnschrift SemiBold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latin typeface="Bahnschrift SemiBold" panose="020B0502040204020203" pitchFamily="34" charset="0"/>
            </a:endParaRPr>
          </a:p>
        </p:txBody>
      </p:sp>
      <p:graphicFrame>
        <p:nvGraphicFramePr>
          <p:cNvPr id="5" name="Picture Placeholder 4">
            <a:extLst>
              <a:ext uri="{FF2B5EF4-FFF2-40B4-BE49-F238E27FC236}">
                <a16:creationId xmlns:a16="http://schemas.microsoft.com/office/drawing/2014/main" id="{E91828A4-D4F5-49CF-974B-F41C233F2A68}"/>
              </a:ext>
            </a:extLst>
          </p:cNvPr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2872974801"/>
              </p:ext>
            </p:extLst>
          </p:nvPr>
        </p:nvGraphicFramePr>
        <p:xfrm>
          <a:off x="992123" y="228601"/>
          <a:ext cx="9694928" cy="37242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4058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616B927-B287-4D1F-8D66-1868225DF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676918"/>
          </a:xfrm>
        </p:spPr>
        <p:txBody>
          <a:bodyPr/>
          <a:lstStyle/>
          <a:p>
            <a:r>
              <a:rPr lang="en-IN" sz="2400" dirty="0"/>
              <a:t>TOTAL SALES DATA OF 3YEARS BASED ON PRODUCT CATEGORY WISE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012784-599B-4119-93EB-5F2C6159E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FOOD PRODUCTS ARE SALEING MORE COMPARED TO OTHER PRODUCTS.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LEISURE,HYGEINE,DRUG PRODUCTS ARE HAVING VERY LESS SALES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0D03F22-E452-49F3-BD73-603AE1E847D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62000" y="762000"/>
          <a:ext cx="60960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65553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4099A66-D6D9-44E9-AD25-3B6334CAA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4143376"/>
            <a:ext cx="10780776" cy="876300"/>
          </a:xfrm>
        </p:spPr>
        <p:txBody>
          <a:bodyPr>
            <a:normAutofit fontScale="90000"/>
          </a:bodyPr>
          <a:lstStyle/>
          <a:p>
            <a:r>
              <a:rPr lang="en-IN" dirty="0"/>
              <a:t>TOTAL GROWTH OF THE STORE IN 3YEARS(2011,2012,2013)</a:t>
            </a:r>
            <a:br>
              <a:rPr lang="en-IN" dirty="0"/>
            </a:b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829B38-51FE-47FD-BA12-95A1780AEB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6656" y="4829175"/>
            <a:ext cx="9229344" cy="161396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IN 2011 THE SALES  GROWTH OF THE COMPANEY IS AROUND $1546491.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IN 2012  THE SALES  GROWTH OF THE COMPANEY IS AROUND $1561961.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IN 2013 THE SALES  GROWTH OF THE COMPANEY IS AROUND $1592082.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FINALL WE CAN CONCLUDE THAT THE SALES GROWTH OF THE STORE IS INCREASING.</a:t>
            </a:r>
          </a:p>
        </p:txBody>
      </p:sp>
      <p:graphicFrame>
        <p:nvGraphicFramePr>
          <p:cNvPr id="8" name="Picture Placeholder 7">
            <a:extLst>
              <a:ext uri="{FF2B5EF4-FFF2-40B4-BE49-F238E27FC236}">
                <a16:creationId xmlns:a16="http://schemas.microsoft.com/office/drawing/2014/main" id="{074990F0-C667-4582-BAD6-65454E869853}"/>
              </a:ext>
            </a:extLst>
          </p:cNvPr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1915386019"/>
              </p:ext>
            </p:extLst>
          </p:nvPr>
        </p:nvGraphicFramePr>
        <p:xfrm>
          <a:off x="514350" y="590549"/>
          <a:ext cx="5486400" cy="3200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32DE1388-4271-4C31-87C6-885863F4F8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2311446"/>
              </p:ext>
            </p:extLst>
          </p:nvPr>
        </p:nvGraphicFramePr>
        <p:xfrm>
          <a:off x="6343649" y="590548"/>
          <a:ext cx="5553075" cy="3200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78333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370EA-4477-4D4A-A244-788AEE345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2000725"/>
          </a:xfrm>
        </p:spPr>
        <p:txBody>
          <a:bodyPr/>
          <a:lstStyle/>
          <a:p>
            <a:r>
              <a:rPr lang="en-IN" sz="7200" dirty="0"/>
              <a:t>STATISTICAL ANALYSIS BASED ON</a:t>
            </a:r>
            <a:br>
              <a:rPr lang="en-IN" sz="6000" dirty="0"/>
            </a:br>
            <a:endParaRPr lang="en-IN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EAEF9-0618-43D7-895A-30F3F2442C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2220686"/>
            <a:ext cx="9228201" cy="2388636"/>
          </a:xfrm>
        </p:spPr>
        <p:txBody>
          <a:bodyPr>
            <a:noAutofit/>
          </a:bodyPr>
          <a:lstStyle/>
          <a:p>
            <a:pPr marL="685800" indent="-685800">
              <a:buFont typeface="Wingdings" panose="05000000000000000000" pitchFamily="2" charset="2"/>
              <a:buChar char="q"/>
            </a:pPr>
            <a:r>
              <a:rPr lang="en-IN" sz="4800" dirty="0"/>
              <a:t>Product name 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IN" sz="4800" dirty="0"/>
              <a:t>Product category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IN" sz="4800" dirty="0"/>
              <a:t>Temperature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IN" sz="4800" dirty="0"/>
              <a:t>Sales data </a:t>
            </a:r>
          </a:p>
          <a:p>
            <a:endParaRPr lang="en-IN" sz="4800" dirty="0"/>
          </a:p>
          <a:p>
            <a:pPr marL="685800" indent="-685800">
              <a:buFont typeface="Wingdings" panose="05000000000000000000" pitchFamily="2" charset="2"/>
              <a:buChar char="q"/>
            </a:pP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3501613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70780-24BD-4972-BF60-FB42C1036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9"/>
            <a:ext cx="8556171" cy="2285998"/>
          </a:xfrm>
        </p:spPr>
        <p:txBody>
          <a:bodyPr/>
          <a:lstStyle/>
          <a:p>
            <a:pPr marL="1143000" indent="-1143000">
              <a:buFont typeface="Wingdings" panose="05000000000000000000" pitchFamily="2" charset="2"/>
              <a:buChar char="q"/>
            </a:pPr>
            <a:r>
              <a:rPr lang="en-IN" dirty="0"/>
              <a:t>Product names</a:t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D8693-A27E-42C4-BBEC-35E9BC5E2D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E8F567E-B8E8-494F-9EB2-CA6F3C95ED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707960"/>
              </p:ext>
            </p:extLst>
          </p:nvPr>
        </p:nvGraphicFramePr>
        <p:xfrm>
          <a:off x="130629" y="1334279"/>
          <a:ext cx="11094100" cy="54117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09410">
                  <a:extLst>
                    <a:ext uri="{9D8B030D-6E8A-4147-A177-3AD203B41FA5}">
                      <a16:colId xmlns:a16="http://schemas.microsoft.com/office/drawing/2014/main" val="787351345"/>
                    </a:ext>
                  </a:extLst>
                </a:gridCol>
                <a:gridCol w="1109410">
                  <a:extLst>
                    <a:ext uri="{9D8B030D-6E8A-4147-A177-3AD203B41FA5}">
                      <a16:colId xmlns:a16="http://schemas.microsoft.com/office/drawing/2014/main" val="3414081557"/>
                    </a:ext>
                  </a:extLst>
                </a:gridCol>
                <a:gridCol w="1109410">
                  <a:extLst>
                    <a:ext uri="{9D8B030D-6E8A-4147-A177-3AD203B41FA5}">
                      <a16:colId xmlns:a16="http://schemas.microsoft.com/office/drawing/2014/main" val="1464442874"/>
                    </a:ext>
                  </a:extLst>
                </a:gridCol>
                <a:gridCol w="1109410">
                  <a:extLst>
                    <a:ext uri="{9D8B030D-6E8A-4147-A177-3AD203B41FA5}">
                      <a16:colId xmlns:a16="http://schemas.microsoft.com/office/drawing/2014/main" val="3210636451"/>
                    </a:ext>
                  </a:extLst>
                </a:gridCol>
                <a:gridCol w="1109410">
                  <a:extLst>
                    <a:ext uri="{9D8B030D-6E8A-4147-A177-3AD203B41FA5}">
                      <a16:colId xmlns:a16="http://schemas.microsoft.com/office/drawing/2014/main" val="3492833288"/>
                    </a:ext>
                  </a:extLst>
                </a:gridCol>
                <a:gridCol w="1109410">
                  <a:extLst>
                    <a:ext uri="{9D8B030D-6E8A-4147-A177-3AD203B41FA5}">
                      <a16:colId xmlns:a16="http://schemas.microsoft.com/office/drawing/2014/main" val="3192791967"/>
                    </a:ext>
                  </a:extLst>
                </a:gridCol>
                <a:gridCol w="1109410">
                  <a:extLst>
                    <a:ext uri="{9D8B030D-6E8A-4147-A177-3AD203B41FA5}">
                      <a16:colId xmlns:a16="http://schemas.microsoft.com/office/drawing/2014/main" val="1219629949"/>
                    </a:ext>
                  </a:extLst>
                </a:gridCol>
                <a:gridCol w="1109410">
                  <a:extLst>
                    <a:ext uri="{9D8B030D-6E8A-4147-A177-3AD203B41FA5}">
                      <a16:colId xmlns:a16="http://schemas.microsoft.com/office/drawing/2014/main" val="3472080174"/>
                    </a:ext>
                  </a:extLst>
                </a:gridCol>
                <a:gridCol w="1109410">
                  <a:extLst>
                    <a:ext uri="{9D8B030D-6E8A-4147-A177-3AD203B41FA5}">
                      <a16:colId xmlns:a16="http://schemas.microsoft.com/office/drawing/2014/main" val="758424467"/>
                    </a:ext>
                  </a:extLst>
                </a:gridCol>
                <a:gridCol w="1109410">
                  <a:extLst>
                    <a:ext uri="{9D8B030D-6E8A-4147-A177-3AD203B41FA5}">
                      <a16:colId xmlns:a16="http://schemas.microsoft.com/office/drawing/2014/main" val="678336527"/>
                    </a:ext>
                  </a:extLst>
                </a:gridCol>
              </a:tblGrid>
              <a:tr h="45994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Coke 20oz Bottle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Egg and Ham Sandwich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Cheeseburger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Hot Tea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Chicken Soup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Chocolate Chip Cookie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Allergy Pills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Lemon Gatorade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Kiwi Soda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Milky Way Candy Bar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3571547200"/>
                  </a:ext>
                </a:extLst>
              </a:tr>
              <a:tr h="687115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Diet Coke 20oz Bottle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Egg and Sausage Sandwich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Hamburger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Cold Tea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Tomato Soup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$1 Lottery Ticket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Bagged Ice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Lime Gatorade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Cherry Soda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Whatchamacallit Candy Bar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3232274955"/>
                  </a:ext>
                </a:extLst>
              </a:tr>
              <a:tr h="687115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Pepsi 20oz Bottle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Egg and Cheese Sandwich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Baconburger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White Milk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Vegetable Soup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$2 Lottery Ticket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Bottled Propane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Strawberry Gatorade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Grape Soda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Kit Kat Candy Bar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3360565509"/>
                  </a:ext>
                </a:extLst>
              </a:tr>
              <a:tr h="45994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Diet Pepsi 20oz Bottle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Egg and Bacon Sandwich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Onionburger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Chocolate Milk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Chocolate Muffin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$5 Lottery Ticket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Diet Energy Drink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Kiwi Gatorade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Chocolate Ice Cream Pail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Plain Popcorn Bag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3733558665"/>
                  </a:ext>
                </a:extLst>
              </a:tr>
              <a:tr h="45994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Sprite 20oz Bottle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Apple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Pepperoni Pizza Slice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Orange Juice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Lemon Muffin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$10 Lottery Ticket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Regular Energy Drink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Cherry Gatorade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Vanilla Ice Cream Pail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Cheese Popcorn Bag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1281355113"/>
                  </a:ext>
                </a:extLst>
              </a:tr>
              <a:tr h="568634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Diet Sprite 20oz Bottle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Banana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Sausage Pizza Slice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Strawberry Milk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Apple Muffin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$20 Lottery Ticket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Hashbrowns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Grape Gatorade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Sherbet Ice Cream Pail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Regular Chips Bag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4135745012"/>
                  </a:ext>
                </a:extLst>
              </a:tr>
              <a:tr h="45994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Hot Dog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Orange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Cheese Pizza Slice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Cigarettes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Chocolate Chip Muffin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Newspaper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Meat Sticks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Orange Soda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Mint Ice Cream Pail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BBQ Chips Bag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375904023"/>
                  </a:ext>
                </a:extLst>
              </a:tr>
              <a:tr h="709194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Egg Roll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Lemon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Coffee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Cigar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Chocolate Cookie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Bottled Water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Summer Sausage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Lemon Soda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Cookies and Cream Ice Cream Pail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Hot Dog Buns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231675009"/>
                  </a:ext>
                </a:extLst>
              </a:tr>
              <a:tr h="45994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Cheese Bread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Potato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Cappacino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Chew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Lemon Cookie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Headache Pills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String Cheese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Lime Soda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Snickers Candy Bar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Hamburger Buns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2164475589"/>
                  </a:ext>
                </a:extLst>
              </a:tr>
              <a:tr h="45994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Crossaint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Onion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Mocha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Chili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Apple Cookie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Nail Clipper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Orange Gatorade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Strawberry Soda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Butterfinger Candy Bar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Bread Loaf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6" marR="5276" marT="5276" marB="0" anchor="b"/>
                </a:tc>
                <a:extLst>
                  <a:ext uri="{0D108BD9-81ED-4DB2-BD59-A6C34878D82A}">
                    <a16:rowId xmlns:a16="http://schemas.microsoft.com/office/drawing/2014/main" val="28145608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2256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96500F1-6184-4519-878A-645F979A7F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637" y="102637"/>
            <a:ext cx="9069355" cy="1645920"/>
          </a:xfrm>
        </p:spPr>
        <p:txBody>
          <a:bodyPr/>
          <a:lstStyle/>
          <a:p>
            <a:pPr marL="1143000" indent="-1143000">
              <a:buFont typeface="Wingdings" panose="05000000000000000000" pitchFamily="2" charset="2"/>
              <a:buChar char="q"/>
            </a:pPr>
            <a:r>
              <a:rPr lang="en-IN" sz="6000" dirty="0"/>
              <a:t>Product category</a:t>
            </a:r>
            <a:br>
              <a:rPr lang="en-IN" sz="6000" dirty="0"/>
            </a:br>
            <a:endParaRPr lang="en-IN" sz="6000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D9BB0C6-8FAD-4C4A-BBA8-9010238EE7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638" y="1175657"/>
            <a:ext cx="9793076" cy="4926563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400" dirty="0"/>
              <a:t>Beverage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400" dirty="0"/>
              <a:t>Food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400" dirty="0"/>
              <a:t>Drug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400" dirty="0"/>
              <a:t>Gambling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400" dirty="0"/>
              <a:t>Hygiene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400" dirty="0"/>
              <a:t>Leisure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6000" dirty="0"/>
              <a:t>Temperature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dirty="0"/>
              <a:t>Hot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dirty="0"/>
              <a:t>Cold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dirty="0"/>
              <a:t>Neutral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1627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959446-A8C4-4374-AC6B-1872DABE3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667518"/>
          </a:xfrm>
        </p:spPr>
        <p:txBody>
          <a:bodyPr/>
          <a:lstStyle/>
          <a:p>
            <a:r>
              <a:rPr lang="en-IN" sz="2800" dirty="0"/>
              <a:t>CATAGORICAL DETAILES OF PRODUCT</a:t>
            </a:r>
            <a:br>
              <a:rPr lang="en-IN" sz="2800" dirty="0"/>
            </a:br>
            <a:br>
              <a:rPr lang="en-IN" sz="2800" dirty="0"/>
            </a:br>
            <a:endParaRPr lang="en-IN" sz="2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DEE72D-1952-40FD-AB78-C13862AFE6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9525" y="1943101"/>
            <a:ext cx="4495800" cy="2819400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/>
              <a:t>FROM PIE CHART WE CAN SEE BEVARAGE(33) , FOOD(54)  PRODUCTS IN HIGH QUANTITYA  AND LEISURE(2) ,HYGEINE(1) PRODUCTS ARE IN VERY LOW QUANTITY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/>
              <a:t> WE HAVE DRUGS(5) ,GAMBLING(5)  PRODUCTS AROUND 10%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Clr>
                <a:schemeClr val="tx1"/>
              </a:buClr>
            </a:pPr>
            <a:endParaRPr lang="en-IN" dirty="0"/>
          </a:p>
          <a:p>
            <a:pPr>
              <a:buClr>
                <a:schemeClr val="tx1"/>
              </a:buClr>
            </a:pPr>
            <a:endParaRPr lang="en-IN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28B510B3-53E4-47F9-89C4-B40013B134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1959574"/>
              </p:ext>
            </p:extLst>
          </p:nvPr>
        </p:nvGraphicFramePr>
        <p:xfrm>
          <a:off x="762000" y="762000"/>
          <a:ext cx="60960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18025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272B2BD-A975-49CE-B117-B7158185E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8100" y="123825"/>
            <a:ext cx="4533900" cy="1714501"/>
          </a:xfrm>
        </p:spPr>
        <p:txBody>
          <a:bodyPr/>
          <a:lstStyle/>
          <a:p>
            <a:r>
              <a:rPr lang="en-IN" sz="2400" dirty="0">
                <a:highlight>
                  <a:srgbClr val="000080"/>
                </a:highlight>
              </a:rPr>
              <a:t>WE CAN ALLSO CATEGORISE PRODUCTS BASED ON TEMPERATURE </a:t>
            </a:r>
            <a:br>
              <a:rPr lang="en-IN" dirty="0"/>
            </a:br>
            <a:endParaRPr lang="en-IN" dirty="0"/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C51094FB-F279-408D-A488-828A608246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8038666"/>
              </p:ext>
            </p:extLst>
          </p:nvPr>
        </p:nvGraphicFramePr>
        <p:xfrm>
          <a:off x="0" y="0"/>
          <a:ext cx="7658100" cy="685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17478">
                  <a:extLst>
                    <a:ext uri="{9D8B030D-6E8A-4147-A177-3AD203B41FA5}">
                      <a16:colId xmlns:a16="http://schemas.microsoft.com/office/drawing/2014/main" val="2939762006"/>
                    </a:ext>
                  </a:extLst>
                </a:gridCol>
                <a:gridCol w="4340622">
                  <a:extLst>
                    <a:ext uri="{9D8B030D-6E8A-4147-A177-3AD203B41FA5}">
                      <a16:colId xmlns:a16="http://schemas.microsoft.com/office/drawing/2014/main" val="120667127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 dirty="0">
                          <a:effectLst/>
                        </a:rPr>
                        <a:t>Row Labels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Count of Product Name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55444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Beverage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6018153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 dirty="0">
                          <a:effectLst/>
                        </a:rPr>
                        <a:t>Cold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29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669593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Hot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4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3298332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Drug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9935347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Neutral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8668811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Food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4189371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Cold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27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967005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 dirty="0">
                          <a:effectLst/>
                        </a:rPr>
                        <a:t>Hot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22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8541207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 dirty="0">
                          <a:effectLst/>
                        </a:rPr>
                        <a:t>Neutral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>
                          <a:effectLst/>
                        </a:rPr>
                        <a:t>5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4857124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Gambling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676009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Neutral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5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9568309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Hygeine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3991133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Neutral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7992792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Leisure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2592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Hot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4062875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>
                          <a:effectLst/>
                        </a:rPr>
                        <a:t>Neutral</a:t>
                      </a:r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799618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u="none" strike="noStrike" dirty="0">
                          <a:effectLst/>
                        </a:rPr>
                        <a:t>Grand Total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u="none" strike="noStrike" dirty="0">
                          <a:effectLst/>
                        </a:rPr>
                        <a:t>100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74615552"/>
                  </a:ext>
                </a:extLst>
              </a:tr>
            </a:tbl>
          </a:graphicData>
        </a:graphic>
      </p:graphicFrame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1BE8E62-93A7-4E63-A7FE-AE53B142BA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75982" y="1436914"/>
            <a:ext cx="3398520" cy="5297261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IN BEVERAGE WE CAN FIND COLD AND HOT PRODUCTS ARE AVAILABLE AROUND 33 PRODUCTS AND IN DRUGS AROUND 5 NEUTRAL PRODUCTS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IN FOOD WE CAN FIND THERE ARE 27 COLD PRODUCTS,22HOT PTODUCTS ,AND 5 NEUTRAL PRODUCTS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IN HYGEINE WE HAVE 1 NEUTRAL PRODUCT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FROM THE BELLO TABLE WE CAN SEE  WHAT PRODUCT IS AVAILABLE FOR WHICH CATEGORY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7525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0579-0245-4688-AB90-3F37983221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6D97FC-9518-475C-A6C4-A0010AF6EA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1695AAD-2601-4450-AD8E-924BBE3D53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6110950"/>
              </p:ext>
            </p:extLst>
          </p:nvPr>
        </p:nvGraphicFramePr>
        <p:xfrm>
          <a:off x="0" y="0"/>
          <a:ext cx="12192000" cy="128239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51035">
                  <a:extLst>
                    <a:ext uri="{9D8B030D-6E8A-4147-A177-3AD203B41FA5}">
                      <a16:colId xmlns:a16="http://schemas.microsoft.com/office/drawing/2014/main" val="3883087443"/>
                    </a:ext>
                  </a:extLst>
                </a:gridCol>
                <a:gridCol w="840825">
                  <a:extLst>
                    <a:ext uri="{9D8B030D-6E8A-4147-A177-3AD203B41FA5}">
                      <a16:colId xmlns:a16="http://schemas.microsoft.com/office/drawing/2014/main" val="1395816922"/>
                    </a:ext>
                  </a:extLst>
                </a:gridCol>
                <a:gridCol w="840825">
                  <a:extLst>
                    <a:ext uri="{9D8B030D-6E8A-4147-A177-3AD203B41FA5}">
                      <a16:colId xmlns:a16="http://schemas.microsoft.com/office/drawing/2014/main" val="739550503"/>
                    </a:ext>
                  </a:extLst>
                </a:gridCol>
                <a:gridCol w="1051035">
                  <a:extLst>
                    <a:ext uri="{9D8B030D-6E8A-4147-A177-3AD203B41FA5}">
                      <a16:colId xmlns:a16="http://schemas.microsoft.com/office/drawing/2014/main" val="2596868779"/>
                    </a:ext>
                  </a:extLst>
                </a:gridCol>
                <a:gridCol w="1051035">
                  <a:extLst>
                    <a:ext uri="{9D8B030D-6E8A-4147-A177-3AD203B41FA5}">
                      <a16:colId xmlns:a16="http://schemas.microsoft.com/office/drawing/2014/main" val="47054408"/>
                    </a:ext>
                  </a:extLst>
                </a:gridCol>
                <a:gridCol w="1051035">
                  <a:extLst>
                    <a:ext uri="{9D8B030D-6E8A-4147-A177-3AD203B41FA5}">
                      <a16:colId xmlns:a16="http://schemas.microsoft.com/office/drawing/2014/main" val="3427880144"/>
                    </a:ext>
                  </a:extLst>
                </a:gridCol>
                <a:gridCol w="1051035">
                  <a:extLst>
                    <a:ext uri="{9D8B030D-6E8A-4147-A177-3AD203B41FA5}">
                      <a16:colId xmlns:a16="http://schemas.microsoft.com/office/drawing/2014/main" val="4264736952"/>
                    </a:ext>
                  </a:extLst>
                </a:gridCol>
                <a:gridCol w="1051035">
                  <a:extLst>
                    <a:ext uri="{9D8B030D-6E8A-4147-A177-3AD203B41FA5}">
                      <a16:colId xmlns:a16="http://schemas.microsoft.com/office/drawing/2014/main" val="1665054556"/>
                    </a:ext>
                  </a:extLst>
                </a:gridCol>
                <a:gridCol w="1051035">
                  <a:extLst>
                    <a:ext uri="{9D8B030D-6E8A-4147-A177-3AD203B41FA5}">
                      <a16:colId xmlns:a16="http://schemas.microsoft.com/office/drawing/2014/main" val="19671230"/>
                    </a:ext>
                  </a:extLst>
                </a:gridCol>
                <a:gridCol w="1051035">
                  <a:extLst>
                    <a:ext uri="{9D8B030D-6E8A-4147-A177-3AD203B41FA5}">
                      <a16:colId xmlns:a16="http://schemas.microsoft.com/office/drawing/2014/main" val="4091083534"/>
                    </a:ext>
                  </a:extLst>
                </a:gridCol>
                <a:gridCol w="1051035">
                  <a:extLst>
                    <a:ext uri="{9D8B030D-6E8A-4147-A177-3AD203B41FA5}">
                      <a16:colId xmlns:a16="http://schemas.microsoft.com/office/drawing/2014/main" val="3596868723"/>
                    </a:ext>
                  </a:extLst>
                </a:gridCol>
                <a:gridCol w="1051035">
                  <a:extLst>
                    <a:ext uri="{9D8B030D-6E8A-4147-A177-3AD203B41FA5}">
                      <a16:colId xmlns:a16="http://schemas.microsoft.com/office/drawing/2014/main" val="2587323683"/>
                    </a:ext>
                  </a:extLst>
                </a:gridCol>
              </a:tblGrid>
              <a:tr h="12645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Count of Product Name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Column Labels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59047172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Beverage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Drug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Food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Gambling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Hygeine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Leisure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Grand Total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916060511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Row Labels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Cold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Hot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Neutral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Cold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Hot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Neutral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Neutral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Neutral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Hot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Neutral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131584584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$1 Lottery Ticket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961227209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$10 Lottery Ticket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100460138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$2 Lottery Ticket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190197123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$20 Lottery Ticket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550008512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$5 Lottery Ticket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938261102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Allergy Pills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161391648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Apple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733777913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Apple Cookie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676480966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Apple Muffin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800220373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Baconburger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120243294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Bagged Ice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75128938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Banana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802536764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BBQ Chips Bag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830042870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Bottled Propane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456056295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Bottled Water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830703442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Bread Loaf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69324463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Butterfinger Candy Bar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831300276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Cappacino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029299783"/>
                  </a:ext>
                </a:extLst>
              </a:tr>
              <a:tr h="7360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Cheese Bread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747043604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Cheese Pizza Slice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330445735"/>
                  </a:ext>
                </a:extLst>
              </a:tr>
              <a:tr h="8493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Cheese Popcorn Bag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557191475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Cheeseburger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186648052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Cherry Gatorade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960058480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Cherry Soda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262376902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Chew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804548611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Chicken Soup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643330316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Chili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216999282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Chocolate Chip Cookie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329259179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Chocolate Chip Muffin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452464364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Chocolate Cookie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962495908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Chocolate Ice Cream Pail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883778985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Chocolate Milk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547213256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Chocolate Muffin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045743322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Cigar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105759262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Cigarettes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703820927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Coffee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873078303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Coke 20oz Bottle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955609586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Cold Tea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114118405"/>
                  </a:ext>
                </a:extLst>
              </a:tr>
              <a:tr h="53046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Cookies and Cream Ice Cream Pail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765727562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Crossaint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252899456"/>
                  </a:ext>
                </a:extLst>
              </a:tr>
              <a:tr h="12645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Diet Coke 20oz Bottle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804912539"/>
                  </a:ext>
                </a:extLst>
              </a:tr>
              <a:tr h="12645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Diet Energy Drink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130104257"/>
                  </a:ext>
                </a:extLst>
              </a:tr>
              <a:tr h="12645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Diet Pepsi 20oz Bottle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229001817"/>
                  </a:ext>
                </a:extLst>
              </a:tr>
              <a:tr h="12645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Diet Sprite 20oz Bottle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682171154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Egg and Bacon Sandwich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923337931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Egg and Cheese Sandwich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09615678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Egg and Ham Sandwich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570553046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Egg and Sausage Sandwich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462376296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Egg Roll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92621575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Grape Gatorade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164284919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Grape Soda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179307308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Hamburger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56770710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Hamburger Buns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133754462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Hashbrowns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617100375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Headache Pills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666950764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Hot Dog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043715138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Hot Dog Buns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88903234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Hot Tea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129481224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Kit Kat Candy Bar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273093316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Kiwi Gatorade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806861958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Kiwi Soda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352755468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Lemon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319868803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Lemon Cookie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858285959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Lemon Gatorade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264094075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Lemon Muffin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123590411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Lemon Soda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979718617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Lime Gatorade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845550958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Lime Soda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030724464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Meat Sticks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388467639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Milky Way Candy Bar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993158222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Mint Ice Cream Pail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033779318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Mocha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086427497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Nail Clipper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350007732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Newspaper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058577754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Onion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472350916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Onionburger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690389993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Orange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782533152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Orange Gatorade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655411043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Orange Juice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890682826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Orange Soda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126186626"/>
                  </a:ext>
                </a:extLst>
              </a:tr>
              <a:tr h="8493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Pepperoni Pizza Slice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127467122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Pepsi 20oz Bottle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4194879174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Plain Popcorn Bag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028374294"/>
                  </a:ext>
                </a:extLst>
              </a:tr>
              <a:tr h="5304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Potato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050649030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Regular Chips Bag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614422087"/>
                  </a:ext>
                </a:extLst>
              </a:tr>
              <a:tr h="12645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Regular Energy Drink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168316795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Sausage Pizza Slice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125949466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Sherbet Ice Cream Pail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777460002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Snickers Candy Bar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730318553"/>
                  </a:ext>
                </a:extLst>
              </a:tr>
              <a:tr h="12645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Sprite 20oz Bottle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557801780"/>
                  </a:ext>
                </a:extLst>
              </a:tr>
              <a:tr h="126456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Strawberry Gatorade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118017241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Strawberry Milk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039874040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Strawberry Soda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779068240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String Cheese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091872537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Summer Sausage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401325681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Tomato Soup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792428324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Vanilla Ice Cream Pail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158367482"/>
                  </a:ext>
                </a:extLst>
              </a:tr>
              <a:tr h="53046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Vegetable Soup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253449217"/>
                  </a:ext>
                </a:extLst>
              </a:tr>
              <a:tr h="530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Whatchamacallit Candy Bar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1090727918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White Milk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228092184"/>
                  </a:ext>
                </a:extLst>
              </a:tr>
              <a:tr h="84932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Grand Total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29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4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5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27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22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5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5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>
                          <a:effectLst/>
                        </a:rPr>
                        <a:t>1</a:t>
                      </a:r>
                      <a:endParaRPr lang="en-IN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u="none" strike="noStrike" dirty="0">
                          <a:effectLst/>
                        </a:rPr>
                        <a:t>100</a:t>
                      </a:r>
                      <a:endParaRPr lang="en-IN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25" marR="1125" marT="1125" marB="0" anchor="b"/>
                </a:tc>
                <a:extLst>
                  <a:ext uri="{0D108BD9-81ED-4DB2-BD59-A6C34878D82A}">
                    <a16:rowId xmlns:a16="http://schemas.microsoft.com/office/drawing/2014/main" val="37677601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4796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1BF991-0C6D-4AD1-8023-21B3B8027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1172633"/>
          </a:xfrm>
        </p:spPr>
        <p:txBody>
          <a:bodyPr/>
          <a:lstStyle/>
          <a:p>
            <a:r>
              <a:rPr lang="en-IN" sz="4800" dirty="0"/>
              <a:t>DESCRIPTIVE ANALYSIS FOR THE SALES DATA OF EACH YEAR</a:t>
            </a:r>
            <a:br>
              <a:rPr lang="en-IN" sz="4800" dirty="0"/>
            </a:br>
            <a:endParaRPr lang="en-IN" sz="48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85A3F14-3A16-4347-A4DE-8AD314CC60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ABD51A6-8AD5-4507-841B-160A75F13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467233"/>
              </p:ext>
            </p:extLst>
          </p:nvPr>
        </p:nvGraphicFramePr>
        <p:xfrm>
          <a:off x="1011237" y="1638300"/>
          <a:ext cx="2846388" cy="48101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67473">
                  <a:extLst>
                    <a:ext uri="{9D8B030D-6E8A-4147-A177-3AD203B41FA5}">
                      <a16:colId xmlns:a16="http://schemas.microsoft.com/office/drawing/2014/main" val="1404970133"/>
                    </a:ext>
                  </a:extLst>
                </a:gridCol>
                <a:gridCol w="1178915">
                  <a:extLst>
                    <a:ext uri="{9D8B030D-6E8A-4147-A177-3AD203B41FA5}">
                      <a16:colId xmlns:a16="http://schemas.microsoft.com/office/drawing/2014/main" val="3747844175"/>
                    </a:ext>
                  </a:extLst>
                </a:gridCol>
              </a:tblGrid>
              <a:tr h="32067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2011 data</a:t>
                      </a:r>
                      <a:endParaRPr lang="en-IN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 </a:t>
                      </a:r>
                      <a:endParaRPr lang="en-IN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981620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 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 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6183770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Mean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15464.91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10092319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Standard Error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1027.626113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08246733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Median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15206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46313252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Mode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4117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52901838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Standard Deviation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10276.26113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94036459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Sample Variance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105601542.8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15138183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Kurtosis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-0.52154306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75451242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Skewness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0.317674473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9602867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Range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47647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94838880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Minimum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591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32180288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Maximum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48238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41736118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Sum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1546491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20747712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Count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100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6100045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566323F-E5ED-4B7A-877C-35455BB0DC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6071964"/>
              </p:ext>
            </p:extLst>
          </p:nvPr>
        </p:nvGraphicFramePr>
        <p:xfrm>
          <a:off x="4935537" y="1638299"/>
          <a:ext cx="2846388" cy="473391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8878">
                  <a:extLst>
                    <a:ext uri="{9D8B030D-6E8A-4147-A177-3AD203B41FA5}">
                      <a16:colId xmlns:a16="http://schemas.microsoft.com/office/drawing/2014/main" val="2190625717"/>
                    </a:ext>
                  </a:extLst>
                </a:gridCol>
                <a:gridCol w="1827510">
                  <a:extLst>
                    <a:ext uri="{9D8B030D-6E8A-4147-A177-3AD203B41FA5}">
                      <a16:colId xmlns:a16="http://schemas.microsoft.com/office/drawing/2014/main" val="3451927071"/>
                    </a:ext>
                  </a:extLst>
                </a:gridCol>
              </a:tblGrid>
              <a:tr h="27206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2012 data</a:t>
                      </a:r>
                      <a:endParaRPr lang="en-IN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 </a:t>
                      </a:r>
                      <a:endParaRPr lang="en-IN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5358312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 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 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18777177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Mean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15619.61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56802066"/>
                  </a:ext>
                </a:extLst>
              </a:tr>
              <a:tr h="48971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Standard Error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1037.900743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53511067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Median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15357.5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38972493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Mode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4159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56889823"/>
                  </a:ext>
                </a:extLst>
              </a:tr>
              <a:tr h="48971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Standard Deviation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10379.00743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48014258"/>
                  </a:ext>
                </a:extLst>
              </a:tr>
              <a:tr h="48971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Sample Variance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107723795.3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23417801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Kurtosis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-0.521535349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19718360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Skewness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0.317699814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72748898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Range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48122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24055806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Minimum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598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8453953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Maximum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48720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43340857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Sum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1561961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207181"/>
                  </a:ext>
                </a:extLst>
              </a:tr>
              <a:tr h="272064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Count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100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520263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1EE87A4-D268-4AA0-900A-17D6A0383C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542723"/>
              </p:ext>
            </p:extLst>
          </p:nvPr>
        </p:nvGraphicFramePr>
        <p:xfrm>
          <a:off x="8859838" y="1638298"/>
          <a:ext cx="2728658" cy="46291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16137">
                  <a:extLst>
                    <a:ext uri="{9D8B030D-6E8A-4147-A177-3AD203B41FA5}">
                      <a16:colId xmlns:a16="http://schemas.microsoft.com/office/drawing/2014/main" val="462789724"/>
                    </a:ext>
                  </a:extLst>
                </a:gridCol>
                <a:gridCol w="1012521">
                  <a:extLst>
                    <a:ext uri="{9D8B030D-6E8A-4147-A177-3AD203B41FA5}">
                      <a16:colId xmlns:a16="http://schemas.microsoft.com/office/drawing/2014/main" val="1963738463"/>
                    </a:ext>
                  </a:extLst>
                </a:gridCol>
              </a:tblGrid>
              <a:tr h="30861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2013 data</a:t>
                      </a:r>
                      <a:endParaRPr lang="en-IN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 </a:t>
                      </a:r>
                      <a:endParaRPr lang="en-IN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8407969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 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 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17011367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Mean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15920.82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185207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Standard Error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1058.56776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49678822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Median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15636.5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07563755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Mode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4231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81276908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Standard Deviation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10585.6776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93873715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Sample Variance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112056569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14065115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Kurtosis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-0.5253032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46895142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Skewness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0.31740519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8675414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Range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49050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45132435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Minimum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613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80382136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Maximum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49663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5834856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Sum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1592082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16189592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Count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100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0172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4362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58D46-EEA3-4688-82B5-5BA7CB3DC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2333626"/>
            <a:ext cx="10780776" cy="2286000"/>
          </a:xfrm>
        </p:spPr>
        <p:txBody>
          <a:bodyPr/>
          <a:lstStyle/>
          <a:p>
            <a:r>
              <a:rPr lang="en-IN" dirty="0"/>
              <a:t>2011 SALES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12416-EB9E-4AD6-9C4E-8B4A0FF37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6656" y="4619626"/>
            <a:ext cx="9229344" cy="1823509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Consolas" panose="020B0609020204030204" pitchFamily="49" charset="0"/>
              </a:rPr>
              <a:t>IN 2011 IN THE MONTH OF OCTOBER($157154),SEPTEMBER($148978)AND MARCH($146779 ) HAS THE HIGHEST SALES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Consolas" panose="020B0609020204030204" pitchFamily="49" charset="0"/>
              </a:rPr>
              <a:t>IN THE MONTH OF JUNE($96939),JULY($73509) AND MAY ($103203) HAS THE LOWEST SALES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latin typeface="Consolas" panose="020B0609020204030204" pitchFamily="49" charset="0"/>
              </a:rPr>
              <a:t>IN 2011 HIGHEST SALES IN THE MONTH OF OCTOBER AND LOWEST SALES IN THE MONTH OF JULY</a:t>
            </a:r>
          </a:p>
        </p:txBody>
      </p:sp>
      <p:graphicFrame>
        <p:nvGraphicFramePr>
          <p:cNvPr id="9" name="Picture Placeholder 8">
            <a:extLst>
              <a:ext uri="{FF2B5EF4-FFF2-40B4-BE49-F238E27FC236}">
                <a16:creationId xmlns:a16="http://schemas.microsoft.com/office/drawing/2014/main" id="{38A42F39-EB08-4D92-B319-50EC1067B161}"/>
              </a:ext>
            </a:extLst>
          </p:cNvPr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2549410093"/>
              </p:ext>
            </p:extLst>
          </p:nvPr>
        </p:nvGraphicFramePr>
        <p:xfrm>
          <a:off x="762000" y="257175"/>
          <a:ext cx="10439400" cy="3600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77657895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354</TotalTime>
  <Words>1374</Words>
  <Application>Microsoft Office PowerPoint</Application>
  <PresentationFormat>Widescreen</PresentationFormat>
  <Paragraphs>622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Bahnschrift SemiBold</vt:lpstr>
      <vt:lpstr>Calibri</vt:lpstr>
      <vt:lpstr>Calibri Light</vt:lpstr>
      <vt:lpstr>Consolas</vt:lpstr>
      <vt:lpstr>Wingdings</vt:lpstr>
      <vt:lpstr>Metropolitan</vt:lpstr>
      <vt:lpstr>ANALYSIS ON SALES AND PRODUCT DATA OF A STORE </vt:lpstr>
      <vt:lpstr>STATISTICAL ANALYSIS BASED ON </vt:lpstr>
      <vt:lpstr>Product names </vt:lpstr>
      <vt:lpstr>Product category </vt:lpstr>
      <vt:lpstr>CATAGORICAL DETAILES OF PRODUCT  </vt:lpstr>
      <vt:lpstr>WE CAN ALLSO CATEGORISE PRODUCTS BASED ON TEMPERATURE  </vt:lpstr>
      <vt:lpstr>PowerPoint Presentation</vt:lpstr>
      <vt:lpstr>DESCRIPTIVE ANALYSIS FOR THE SALES DATA OF EACH YEAR </vt:lpstr>
      <vt:lpstr>2011 SALES </vt:lpstr>
      <vt:lpstr>2012 SALES </vt:lpstr>
      <vt:lpstr>2013 SALES </vt:lpstr>
      <vt:lpstr>TOTAL SALES DATA OF 3YEARS BASED ON PRODUCT CATEGORY WISE</vt:lpstr>
      <vt:lpstr>TOTAL GROWTH OF THE STORE IN 3YEARS(2011,2012,2013)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ON SALSE AND PRODUCT DATA OF A STORE </dc:title>
  <dc:creator>pradeepkumar TN</dc:creator>
  <cp:lastModifiedBy>pradeepkumar TN</cp:lastModifiedBy>
  <cp:revision>4</cp:revision>
  <dcterms:created xsi:type="dcterms:W3CDTF">2021-08-28T04:14:31Z</dcterms:created>
  <dcterms:modified xsi:type="dcterms:W3CDTF">2021-08-28T11:30:01Z</dcterms:modified>
</cp:coreProperties>
</file>

<file path=docProps/thumbnail.jpeg>
</file>